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47"/>
  </p:notesMasterIdLst>
  <p:handoutMasterIdLst>
    <p:handoutMasterId r:id="rId48"/>
  </p:handoutMasterIdLst>
  <p:sldIdLst>
    <p:sldId id="496" r:id="rId5"/>
    <p:sldId id="498" r:id="rId6"/>
    <p:sldId id="497" r:id="rId7"/>
    <p:sldId id="524" r:id="rId8"/>
    <p:sldId id="525" r:id="rId9"/>
    <p:sldId id="528" r:id="rId10"/>
    <p:sldId id="538" r:id="rId11"/>
    <p:sldId id="499" r:id="rId12"/>
    <p:sldId id="526" r:id="rId13"/>
    <p:sldId id="502" r:id="rId14"/>
    <p:sldId id="529" r:id="rId15"/>
    <p:sldId id="527" r:id="rId16"/>
    <p:sldId id="507" r:id="rId17"/>
    <p:sldId id="429" r:id="rId18"/>
    <p:sldId id="516" r:id="rId19"/>
    <p:sldId id="515" r:id="rId20"/>
    <p:sldId id="517" r:id="rId21"/>
    <p:sldId id="514" r:id="rId22"/>
    <p:sldId id="518" r:id="rId23"/>
    <p:sldId id="519" r:id="rId24"/>
    <p:sldId id="530" r:id="rId25"/>
    <p:sldId id="520" r:id="rId26"/>
    <p:sldId id="521" r:id="rId27"/>
    <p:sldId id="531" r:id="rId28"/>
    <p:sldId id="532" r:id="rId29"/>
    <p:sldId id="522" r:id="rId30"/>
    <p:sldId id="523" r:id="rId31"/>
    <p:sldId id="533" r:id="rId32"/>
    <p:sldId id="534" r:id="rId33"/>
    <p:sldId id="504" r:id="rId34"/>
    <p:sldId id="503" r:id="rId35"/>
    <p:sldId id="510" r:id="rId36"/>
    <p:sldId id="511" r:id="rId37"/>
    <p:sldId id="535" r:id="rId38"/>
    <p:sldId id="512" r:id="rId39"/>
    <p:sldId id="536" r:id="rId40"/>
    <p:sldId id="537" r:id="rId41"/>
    <p:sldId id="513" r:id="rId42"/>
    <p:sldId id="505" r:id="rId43"/>
    <p:sldId id="539" r:id="rId44"/>
    <p:sldId id="540" r:id="rId45"/>
    <p:sldId id="5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D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unbcloud.sharepoint.com/sites/ENVS6007ProjectA/Shared%20Documents/General/Data%20Sheets/Master%20Shee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'Beech One Invertebrate Graphs'!$N$85</c:f>
              <c:strCache>
                <c:ptCount val="1"/>
                <c:pt idx="0">
                  <c:v>Avg common periwinkle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'Beech One Invertebrate Graphs'!$D$86:$D$90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'Beech One Invertebrate Graphs'!$N$86:$N$90</c:f>
              <c:numCache>
                <c:formatCode>0</c:formatCode>
                <c:ptCount val="5"/>
                <c:pt idx="0">
                  <c:v>3</c:v>
                </c:pt>
                <c:pt idx="1">
                  <c:v>2.6666666666666665</c:v>
                </c:pt>
                <c:pt idx="2">
                  <c:v>1.8888888888888886</c:v>
                </c:pt>
                <c:pt idx="3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C6-45F1-BA74-14D38FB46BEE}"/>
            </c:ext>
          </c:extLst>
        </c:ser>
        <c:ser>
          <c:idx val="1"/>
          <c:order val="1"/>
          <c:tx>
            <c:strRef>
              <c:f>'Beech One Invertebrate Graphs'!$O$85</c:f>
              <c:strCache>
                <c:ptCount val="1"/>
                <c:pt idx="0">
                  <c:v>Avg smooth periwinkle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'Beech One Invertebrate Graphs'!$D$86:$D$90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'Beech One Invertebrate Graphs'!$O$86:$O$90</c:f>
              <c:numCache>
                <c:formatCode>0</c:formatCode>
                <c:ptCount val="5"/>
                <c:pt idx="0">
                  <c:v>0</c:v>
                </c:pt>
                <c:pt idx="1">
                  <c:v>0.33333333333333331</c:v>
                </c:pt>
                <c:pt idx="2">
                  <c:v>0.25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C6-45F1-BA74-14D38FB46BEE}"/>
            </c:ext>
          </c:extLst>
        </c:ser>
        <c:ser>
          <c:idx val="2"/>
          <c:order val="2"/>
          <c:tx>
            <c:strRef>
              <c:f>'Beech One Invertebrate Graphs'!$P$85</c:f>
              <c:strCache>
                <c:ptCount val="1"/>
                <c:pt idx="0">
                  <c:v>Avg acorn barnacles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'Beech One Invertebrate Graphs'!$D$86:$D$90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'Beech One Invertebrate Graphs'!$P$86:$P$90</c:f>
              <c:numCache>
                <c:formatCode>0</c:formatCode>
                <c:ptCount val="5"/>
                <c:pt idx="0">
                  <c:v>36</c:v>
                </c:pt>
                <c:pt idx="1">
                  <c:v>11.333333333333334</c:v>
                </c:pt>
                <c:pt idx="2">
                  <c:v>65.8888888888889</c:v>
                </c:pt>
                <c:pt idx="3">
                  <c:v>108.75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C6-45F1-BA74-14D38FB46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6629024"/>
        <c:axId val="1221596672"/>
      </c:barChart>
      <c:catAx>
        <c:axId val="1006629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Tide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596672"/>
        <c:crosses val="autoZero"/>
        <c:auto val="1"/>
        <c:lblAlgn val="ctr"/>
        <c:lblOffset val="100"/>
        <c:noMultiLvlLbl val="0"/>
      </c:catAx>
      <c:valAx>
        <c:axId val="122159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Abundance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62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'[Master Sheets.xlsx]Beach One Seaweed'!$AD$32</c:f>
              <c:strCache>
                <c:ptCount val="1"/>
                <c:pt idx="0">
                  <c:v>Avg FS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One Seaweed'!$K$33:$K$37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One Seaweed'!$AD$33:$AD$37</c:f>
              <c:numCache>
                <c:formatCode>0</c:formatCode>
                <c:ptCount val="5"/>
                <c:pt idx="0">
                  <c:v>17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F-43A9-A992-6222632F695F}"/>
            </c:ext>
          </c:extLst>
        </c:ser>
        <c:ser>
          <c:idx val="1"/>
          <c:order val="1"/>
          <c:tx>
            <c:strRef>
              <c:f>'[Master Sheets.xlsx]Beach One Seaweed'!$AE$32</c:f>
              <c:strCache>
                <c:ptCount val="1"/>
                <c:pt idx="0">
                  <c:v>Avg AN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One Seaweed'!$K$33:$K$37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One Seaweed'!$AE$33:$AE$37</c:f>
              <c:numCache>
                <c:formatCode>0</c:formatCode>
                <c:ptCount val="5"/>
                <c:pt idx="0">
                  <c:v>6</c:v>
                </c:pt>
                <c:pt idx="1">
                  <c:v>46</c:v>
                </c:pt>
                <c:pt idx="2">
                  <c:v>74.666666666666671</c:v>
                </c:pt>
                <c:pt idx="3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F-43A9-A992-6222632F695F}"/>
            </c:ext>
          </c:extLst>
        </c:ser>
        <c:ser>
          <c:idx val="2"/>
          <c:order val="2"/>
          <c:tx>
            <c:strRef>
              <c:f>'[Master Sheets.xlsx]Beach One Seaweed'!$AF$32</c:f>
              <c:strCache>
                <c:ptCount val="1"/>
                <c:pt idx="0">
                  <c:v>Avg FV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One Seaweed'!$K$33:$K$37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One Seaweed'!$AF$33:$AF$37</c:f>
              <c:numCache>
                <c:formatCode>0</c:formatCode>
                <c:ptCount val="5"/>
                <c:pt idx="0">
                  <c:v>16</c:v>
                </c:pt>
                <c:pt idx="1">
                  <c:v>12.666666666666666</c:v>
                </c:pt>
                <c:pt idx="2">
                  <c:v>13.611111111111109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8F-43A9-A992-6222632F695F}"/>
            </c:ext>
          </c:extLst>
        </c:ser>
        <c:ser>
          <c:idx val="3"/>
          <c:order val="3"/>
          <c:tx>
            <c:strRef>
              <c:f>'[Master Sheets.xlsx]Beach One Seaweed'!$AG$32</c:f>
              <c:strCache>
                <c:ptCount val="1"/>
                <c:pt idx="0">
                  <c:v>Avg FD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One Seaweed'!$K$33:$K$37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One Seaweed'!$AG$33:$AG$37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8F-43A9-A992-6222632F695F}"/>
            </c:ext>
          </c:extLst>
        </c:ser>
        <c:ser>
          <c:idx val="4"/>
          <c:order val="4"/>
          <c:tx>
            <c:strRef>
              <c:f>'[Master Sheets.xlsx]Beach One Seaweed'!$AH$32</c:f>
              <c:strCache>
                <c:ptCount val="1"/>
                <c:pt idx="0">
                  <c:v>Avg EF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One Seaweed'!$K$33:$K$37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One Seaweed'!$AH$33:$AH$37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8F-43A9-A992-6222632F695F}"/>
            </c:ext>
          </c:extLst>
        </c:ser>
        <c:ser>
          <c:idx val="5"/>
          <c:order val="5"/>
          <c:tx>
            <c:strRef>
              <c:f>'[Master Sheets.xlsx]Beach One Seaweed'!$AI$32</c:f>
              <c:strCache>
                <c:ptCount val="1"/>
                <c:pt idx="0">
                  <c:v>Avg VL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One Seaweed'!$K$33:$K$37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One Seaweed'!$AI$33:$AI$37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8F-43A9-A992-6222632F69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2499984"/>
        <c:axId val="1041008560"/>
      </c:barChart>
      <c:catAx>
        <c:axId val="782499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008560"/>
        <c:crosses val="autoZero"/>
        <c:auto val="1"/>
        <c:lblAlgn val="ctr"/>
        <c:lblOffset val="100"/>
        <c:noMultiLvlLbl val="0"/>
      </c:catAx>
      <c:valAx>
        <c:axId val="104100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% Cover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49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'Beach Two Invertebrate'!$AF$25</c:f>
              <c:strCache>
                <c:ptCount val="1"/>
                <c:pt idx="0">
                  <c:v>Avg common periwinkle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'Beach Two Invertebrate'!$Y$26:$Y$30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'Beach Two Invertebrate'!$AF$26:$AF$30</c:f>
              <c:numCache>
                <c:formatCode>0</c:formatCode>
                <c:ptCount val="5"/>
                <c:pt idx="0">
                  <c:v>0</c:v>
                </c:pt>
                <c:pt idx="1">
                  <c:v>3</c:v>
                </c:pt>
                <c:pt idx="2">
                  <c:v>1.1666666666666667</c:v>
                </c:pt>
                <c:pt idx="3">
                  <c:v>0.25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F-4FE7-AE0F-D16C7E3AA64D}"/>
            </c:ext>
          </c:extLst>
        </c:ser>
        <c:ser>
          <c:idx val="1"/>
          <c:order val="1"/>
          <c:tx>
            <c:strRef>
              <c:f>'Beach Two Invertebrate'!$AG$25</c:f>
              <c:strCache>
                <c:ptCount val="1"/>
                <c:pt idx="0">
                  <c:v>Avg smooth periwinkle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'Beach Two Invertebrate'!$Y$26:$Y$30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'Beach Two Invertebrate'!$AG$26:$AG$30</c:f>
              <c:numCache>
                <c:formatCode>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F-4FE7-AE0F-D16C7E3AA64D}"/>
            </c:ext>
          </c:extLst>
        </c:ser>
        <c:ser>
          <c:idx val="2"/>
          <c:order val="2"/>
          <c:tx>
            <c:strRef>
              <c:f>'Beach Two Invertebrate'!$AH$25</c:f>
              <c:strCache>
                <c:ptCount val="1"/>
                <c:pt idx="0">
                  <c:v>Avg acorn barnacle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'Beach Two Invertebrate'!$Y$26:$Y$30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'Beach Two Invertebrate'!$AH$26:$AH$30</c:f>
              <c:numCache>
                <c:formatCode>0</c:formatCode>
                <c:ptCount val="5"/>
                <c:pt idx="0">
                  <c:v>24</c:v>
                </c:pt>
                <c:pt idx="1">
                  <c:v>3</c:v>
                </c:pt>
                <c:pt idx="2">
                  <c:v>111.66666666666667</c:v>
                </c:pt>
                <c:pt idx="3">
                  <c:v>46.25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F-4FE7-AE0F-D16C7E3AA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9009392"/>
        <c:axId val="121466766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'Beach Two Invertebrate'!$AI$25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'Beach Two Invertebrate'!$Y$26:$Y$30</c15:sqref>
                        </c15:formulaRef>
                      </c:ext>
                    </c:extLst>
                    <c:strCache>
                      <c:ptCount val="5"/>
                      <c:pt idx="0">
                        <c:v>H</c:v>
                      </c:pt>
                      <c:pt idx="1">
                        <c:v>H/M</c:v>
                      </c:pt>
                      <c:pt idx="2">
                        <c:v>M</c:v>
                      </c:pt>
                      <c:pt idx="3">
                        <c:v>M/L</c:v>
                      </c:pt>
                      <c:pt idx="4">
                        <c:v>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'Beach Two Invertebrate'!$AI$26:$AI$30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24</c:v>
                      </c:pt>
                      <c:pt idx="1">
                        <c:v>7</c:v>
                      </c:pt>
                      <c:pt idx="2">
                        <c:v>113.83333333333334</c:v>
                      </c:pt>
                      <c:pt idx="3">
                        <c:v>48</c:v>
                      </c:pt>
                      <c:pt idx="4">
                        <c:v>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D3FF-4FE7-AE0F-D16C7E3AA64D}"/>
                  </c:ext>
                </c:extLst>
              </c15:ser>
            </c15:filteredBarSeries>
          </c:ext>
        </c:extLst>
      </c:barChart>
      <c:catAx>
        <c:axId val="989009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667664"/>
        <c:crosses val="autoZero"/>
        <c:auto val="1"/>
        <c:lblAlgn val="ctr"/>
        <c:lblOffset val="100"/>
        <c:noMultiLvlLbl val="0"/>
      </c:catAx>
      <c:valAx>
        <c:axId val="121466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Abundance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00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'[Master Sheets.xlsx]Beach Two Seaweed'!$AR$17</c:f>
              <c:strCache>
                <c:ptCount val="1"/>
                <c:pt idx="0">
                  <c:v>Avg FS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Two Seaweed'!$AE$18:$AE$22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Two Seaweed'!$AR$18:$AR$22</c:f>
              <c:numCache>
                <c:formatCode>0</c:formatCode>
                <c:ptCount val="5"/>
                <c:pt idx="0">
                  <c:v>30</c:v>
                </c:pt>
                <c:pt idx="1">
                  <c:v>22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3E-4808-BE1C-33B7A7A272C1}"/>
            </c:ext>
          </c:extLst>
        </c:ser>
        <c:ser>
          <c:idx val="1"/>
          <c:order val="1"/>
          <c:tx>
            <c:strRef>
              <c:f>'[Master Sheets.xlsx]Beach Two Seaweed'!$AS$17</c:f>
              <c:strCache>
                <c:ptCount val="1"/>
                <c:pt idx="0">
                  <c:v>Avg AN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Two Seaweed'!$AE$18:$AE$22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Two Seaweed'!$AS$18:$AS$22</c:f>
              <c:numCache>
                <c:formatCode>0</c:formatCode>
                <c:ptCount val="5"/>
                <c:pt idx="0">
                  <c:v>0</c:v>
                </c:pt>
                <c:pt idx="1">
                  <c:v>22</c:v>
                </c:pt>
                <c:pt idx="2">
                  <c:v>92.666666666666671</c:v>
                </c:pt>
                <c:pt idx="3">
                  <c:v>35.5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3E-4808-BE1C-33B7A7A272C1}"/>
            </c:ext>
          </c:extLst>
        </c:ser>
        <c:ser>
          <c:idx val="2"/>
          <c:order val="2"/>
          <c:tx>
            <c:strRef>
              <c:f>'[Master Sheets.xlsx]Beach Two Seaweed'!$AT$17</c:f>
              <c:strCache>
                <c:ptCount val="1"/>
                <c:pt idx="0">
                  <c:v>Avg FV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Two Seaweed'!$AE$18:$AE$22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Two Seaweed'!$AT$18:$AT$22</c:f>
              <c:numCache>
                <c:formatCode>0</c:formatCode>
                <c:ptCount val="5"/>
                <c:pt idx="0">
                  <c:v>0</c:v>
                </c:pt>
                <c:pt idx="1">
                  <c:v>4</c:v>
                </c:pt>
                <c:pt idx="2">
                  <c:v>13.333333333333334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3E-4808-BE1C-33B7A7A272C1}"/>
            </c:ext>
          </c:extLst>
        </c:ser>
        <c:ser>
          <c:idx val="3"/>
          <c:order val="3"/>
          <c:tx>
            <c:strRef>
              <c:f>'[Master Sheets.xlsx]Beach Two Seaweed'!$AU$17</c:f>
              <c:strCache>
                <c:ptCount val="1"/>
                <c:pt idx="0">
                  <c:v>Avg FD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Two Seaweed'!$AE$18:$AE$22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Two Seaweed'!$AU$18:$AU$22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10.5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3E-4808-BE1C-33B7A7A272C1}"/>
            </c:ext>
          </c:extLst>
        </c:ser>
        <c:ser>
          <c:idx val="4"/>
          <c:order val="4"/>
          <c:tx>
            <c:strRef>
              <c:f>'[Master Sheets.xlsx]Beach Two Seaweed'!$AV$17</c:f>
              <c:strCache>
                <c:ptCount val="1"/>
                <c:pt idx="0">
                  <c:v>Avg EF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Two Seaweed'!$AE$18:$AE$22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Two Seaweed'!$AV$18:$AV$22</c:f>
              <c:numCache>
                <c:formatCode>0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11.333333333333334</c:v>
                </c:pt>
                <c:pt idx="3">
                  <c:v>1.5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3E-4808-BE1C-33B7A7A272C1}"/>
            </c:ext>
          </c:extLst>
        </c:ser>
        <c:ser>
          <c:idx val="5"/>
          <c:order val="5"/>
          <c:tx>
            <c:strRef>
              <c:f>'[Master Sheets.xlsx]Beach Two Seaweed'!$AW$17</c:f>
              <c:strCache>
                <c:ptCount val="1"/>
                <c:pt idx="0">
                  <c:v>Avg VL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Two Seaweed'!$AE$18:$AE$22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Two Seaweed'!$AW$18:$AW$22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9.6666666666666679</c:v>
                </c:pt>
                <c:pt idx="3">
                  <c:v>4.5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3E-4808-BE1C-33B7A7A27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7205024"/>
        <c:axId val="991581840"/>
      </c:barChart>
      <c:catAx>
        <c:axId val="957205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1581840"/>
        <c:crosses val="autoZero"/>
        <c:auto val="1"/>
        <c:lblAlgn val="ctr"/>
        <c:lblOffset val="100"/>
        <c:noMultiLvlLbl val="0"/>
      </c:catAx>
      <c:valAx>
        <c:axId val="99158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% Cover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20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'Beach 1 &amp; 2 Invertebrates'!$S$2</c:f>
              <c:strCache>
                <c:ptCount val="1"/>
                <c:pt idx="0">
                  <c:v>Avg common periwinkle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'Beach 1 &amp; 2 Invertebrates'!$L$3:$L$7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'Beach 1 &amp; 2 Invertebrates'!$S$3:$S$7</c:f>
              <c:numCache>
                <c:formatCode>0</c:formatCode>
                <c:ptCount val="5"/>
                <c:pt idx="0">
                  <c:v>1.5</c:v>
                </c:pt>
                <c:pt idx="1">
                  <c:v>2.833333333333333</c:v>
                </c:pt>
                <c:pt idx="2">
                  <c:v>1.5277777777777777</c:v>
                </c:pt>
                <c:pt idx="3">
                  <c:v>3.25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A0-4DF6-BC25-E7D93018E280}"/>
            </c:ext>
          </c:extLst>
        </c:ser>
        <c:ser>
          <c:idx val="1"/>
          <c:order val="1"/>
          <c:tx>
            <c:strRef>
              <c:f>'Beach 1 &amp; 2 Invertebrates'!$T$2</c:f>
              <c:strCache>
                <c:ptCount val="1"/>
                <c:pt idx="0">
                  <c:v>Avg smooth periwinkle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'Beach 1 &amp; 2 Invertebrates'!$L$3:$L$7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'Beach 1 &amp; 2 Invertebrates'!$T$3:$T$7</c:f>
              <c:numCache>
                <c:formatCode>0</c:formatCode>
                <c:ptCount val="5"/>
                <c:pt idx="0">
                  <c:v>0</c:v>
                </c:pt>
                <c:pt idx="1">
                  <c:v>0.66666666666666663</c:v>
                </c:pt>
                <c:pt idx="2">
                  <c:v>0.625</c:v>
                </c:pt>
                <c:pt idx="3">
                  <c:v>0.75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A0-4DF6-BC25-E7D93018E280}"/>
            </c:ext>
          </c:extLst>
        </c:ser>
        <c:ser>
          <c:idx val="2"/>
          <c:order val="2"/>
          <c:tx>
            <c:strRef>
              <c:f>'Beach 1 &amp; 2 Invertebrates'!$U$2</c:f>
              <c:strCache>
                <c:ptCount val="1"/>
                <c:pt idx="0">
                  <c:v>Avg acorn barnacle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'Beach 1 &amp; 2 Invertebrates'!$L$3:$L$7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'Beach 1 &amp; 2 Invertebrates'!$U$3:$U$7</c:f>
              <c:numCache>
                <c:formatCode>0</c:formatCode>
                <c:ptCount val="5"/>
                <c:pt idx="0">
                  <c:v>30</c:v>
                </c:pt>
                <c:pt idx="1">
                  <c:v>7.166666666666667</c:v>
                </c:pt>
                <c:pt idx="2">
                  <c:v>88.777777777777786</c:v>
                </c:pt>
                <c:pt idx="3">
                  <c:v>77.5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A0-4DF6-BC25-E7D93018E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5950736"/>
        <c:axId val="978142336"/>
      </c:barChart>
      <c:catAx>
        <c:axId val="995950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142336"/>
        <c:crosses val="autoZero"/>
        <c:auto val="1"/>
        <c:lblAlgn val="ctr"/>
        <c:lblOffset val="100"/>
        <c:noMultiLvlLbl val="0"/>
      </c:catAx>
      <c:valAx>
        <c:axId val="97814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Abundance (#)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95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'[Master Sheets.xlsx]Beach 1 &amp; 2 Seaweed'!$AH$2</c:f>
              <c:strCache>
                <c:ptCount val="1"/>
                <c:pt idx="0">
                  <c:v>Avg FS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1 &amp; 2 Seaweed'!$U$3:$U$7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1 &amp; 2 Seaweed'!$AH$3:$AH$7</c:f>
              <c:numCache>
                <c:formatCode>0</c:formatCode>
                <c:ptCount val="5"/>
                <c:pt idx="0">
                  <c:v>23.5</c:v>
                </c:pt>
                <c:pt idx="1">
                  <c:v>11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24-481D-9EEE-A58EC96B50C4}"/>
            </c:ext>
          </c:extLst>
        </c:ser>
        <c:ser>
          <c:idx val="1"/>
          <c:order val="1"/>
          <c:tx>
            <c:strRef>
              <c:f>'[Master Sheets.xlsx]Beach 1 &amp; 2 Seaweed'!$AI$2</c:f>
              <c:strCache>
                <c:ptCount val="1"/>
                <c:pt idx="0">
                  <c:v>Avg AN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1 &amp; 2 Seaweed'!$U$3:$U$7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1 &amp; 2 Seaweed'!$AI$3:$AI$7</c:f>
              <c:numCache>
                <c:formatCode>0</c:formatCode>
                <c:ptCount val="5"/>
                <c:pt idx="0">
                  <c:v>3</c:v>
                </c:pt>
                <c:pt idx="1">
                  <c:v>34</c:v>
                </c:pt>
                <c:pt idx="2">
                  <c:v>83.666666666666671</c:v>
                </c:pt>
                <c:pt idx="3">
                  <c:v>36.5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24-481D-9EEE-A58EC96B50C4}"/>
            </c:ext>
          </c:extLst>
        </c:ser>
        <c:ser>
          <c:idx val="2"/>
          <c:order val="2"/>
          <c:tx>
            <c:strRef>
              <c:f>'[Master Sheets.xlsx]Beach 1 &amp; 2 Seaweed'!$AJ$2</c:f>
              <c:strCache>
                <c:ptCount val="1"/>
                <c:pt idx="0">
                  <c:v>Avg FV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1 &amp; 2 Seaweed'!$U$3:$U$7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1 &amp; 2 Seaweed'!$AJ$3:$AJ$7</c:f>
              <c:numCache>
                <c:formatCode>0</c:formatCode>
                <c:ptCount val="5"/>
                <c:pt idx="0">
                  <c:v>8</c:v>
                </c:pt>
                <c:pt idx="1">
                  <c:v>8.3333333333333321</c:v>
                </c:pt>
                <c:pt idx="2">
                  <c:v>13.472222222222221</c:v>
                </c:pt>
                <c:pt idx="3">
                  <c:v>6.25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24-481D-9EEE-A58EC96B50C4}"/>
            </c:ext>
          </c:extLst>
        </c:ser>
        <c:ser>
          <c:idx val="3"/>
          <c:order val="3"/>
          <c:tx>
            <c:strRef>
              <c:f>'[Master Sheets.xlsx]Beach 1 &amp; 2 Seaweed'!$AK$2</c:f>
              <c:strCache>
                <c:ptCount val="1"/>
                <c:pt idx="0">
                  <c:v>Avg FD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1 &amp; 2 Seaweed'!$U$3:$U$7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1 &amp; 2 Seaweed'!$AK$3:$AK$7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10.25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24-481D-9EEE-A58EC96B50C4}"/>
            </c:ext>
          </c:extLst>
        </c:ser>
        <c:ser>
          <c:idx val="4"/>
          <c:order val="4"/>
          <c:tx>
            <c:strRef>
              <c:f>'[Master Sheets.xlsx]Beach 1 &amp; 2 Seaweed'!$AL$2</c:f>
              <c:strCache>
                <c:ptCount val="1"/>
                <c:pt idx="0">
                  <c:v>Avg EF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1 &amp; 2 Seaweed'!$U$3:$U$7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1 &amp; 2 Seaweed'!$AL$3:$AL$7</c:f>
              <c:numCache>
                <c:formatCode>0</c:formatCode>
                <c:ptCount val="5"/>
                <c:pt idx="0">
                  <c:v>0</c:v>
                </c:pt>
                <c:pt idx="1">
                  <c:v>3</c:v>
                </c:pt>
                <c:pt idx="2">
                  <c:v>5.666666666666667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24-481D-9EEE-A58EC96B50C4}"/>
            </c:ext>
          </c:extLst>
        </c:ser>
        <c:ser>
          <c:idx val="5"/>
          <c:order val="5"/>
          <c:tx>
            <c:strRef>
              <c:f>'[Master Sheets.xlsx]Beach 1 &amp; 2 Seaweed'!$AM$2</c:f>
              <c:strCache>
                <c:ptCount val="1"/>
                <c:pt idx="0">
                  <c:v>Avg VL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'[Master Sheets.xlsx]Beach 1 &amp; 2 Seaweed'!$U$3:$U$7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Sheets.xlsx]Beach 1 &amp; 2 Seaweed'!$AM$3:$AM$7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4.8333333333333339</c:v>
                </c:pt>
                <c:pt idx="3">
                  <c:v>2.5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24-481D-9EEE-A58EC96B5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9075392"/>
        <c:axId val="1214678576"/>
      </c:barChart>
      <c:catAx>
        <c:axId val="789075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678576"/>
        <c:crosses val="autoZero"/>
        <c:auto val="1"/>
        <c:lblAlgn val="ctr"/>
        <c:lblOffset val="100"/>
        <c:noMultiLvlLbl val="0"/>
      </c:catAx>
      <c:valAx>
        <c:axId val="121467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% Cover/quadrat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07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'Cove Invertbrate'!$T$22</c:f>
              <c:strCache>
                <c:ptCount val="1"/>
                <c:pt idx="0">
                  <c:v>Avg common periwinkle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'Cove Invertbrate'!$S$23:$S$27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'Cove Invertbrate'!$T$23:$T$27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4.5999999999999996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44-4BC5-B674-7CCB1E9FFD82}"/>
            </c:ext>
          </c:extLst>
        </c:ser>
        <c:ser>
          <c:idx val="1"/>
          <c:order val="1"/>
          <c:tx>
            <c:strRef>
              <c:f>'Cove Invertbrate'!$U$22</c:f>
              <c:strCache>
                <c:ptCount val="1"/>
                <c:pt idx="0">
                  <c:v>Avg smooth periwinkle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'Cove Invertbrate'!$S$23:$S$27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'Cove Invertbrate'!$U$23:$U$27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0.6</c:v>
                </c:pt>
                <c:pt idx="3">
                  <c:v>0.33333333333333331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44-4BC5-B674-7CCB1E9FFD82}"/>
            </c:ext>
          </c:extLst>
        </c:ser>
        <c:ser>
          <c:idx val="2"/>
          <c:order val="2"/>
          <c:tx>
            <c:strRef>
              <c:f>'Cove Invertbrate'!$V$22</c:f>
              <c:strCache>
                <c:ptCount val="1"/>
                <c:pt idx="0">
                  <c:v>Avg acorn barnacle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'Cove Invertbrate'!$S$23:$S$27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'Cove Invertbrate'!$V$23:$V$27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136.80000000000001</c:v>
                </c:pt>
                <c:pt idx="3">
                  <c:v>53</c:v>
                </c:pt>
                <c:pt idx="4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44-4BC5-B674-7CCB1E9FF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314688"/>
        <c:axId val="999414240"/>
      </c:barChart>
      <c:catAx>
        <c:axId val="787314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414240"/>
        <c:crosses val="autoZero"/>
        <c:auto val="1"/>
        <c:lblAlgn val="ctr"/>
        <c:lblOffset val="100"/>
        <c:noMultiLvlLbl val="0"/>
      </c:catAx>
      <c:valAx>
        <c:axId val="99941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</a:t>
                </a:r>
                <a:r>
                  <a:rPr lang="en-CA" b="1" baseline="0"/>
                  <a:t> </a:t>
                </a:r>
                <a:r>
                  <a:rPr lang="en-CA" b="1"/>
                  <a:t>Abundance (#)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'[Master Sheets.xlsx]Cove Seaweed'!$AE$24</c:f>
              <c:strCache>
                <c:ptCount val="1"/>
                <c:pt idx="0">
                  <c:v>FS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Seaweed'!$AE$25:$AE$29</c:f>
              <c:numCache>
                <c:formatCode>0</c:formatCode>
                <c:ptCount val="5"/>
                <c:pt idx="0">
                  <c:v>50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3E-4109-AB17-DB8666DF32EC}"/>
            </c:ext>
          </c:extLst>
        </c:ser>
        <c:ser>
          <c:idx val="1"/>
          <c:order val="1"/>
          <c:tx>
            <c:strRef>
              <c:f>'[Master Sheets.xlsx]Cove Seaweed'!$AF$24</c:f>
              <c:strCache>
                <c:ptCount val="1"/>
                <c:pt idx="0">
                  <c:v>AN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Seaweed'!$AF$25:$AF$29</c:f>
              <c:numCache>
                <c:formatCode>0</c:formatCode>
                <c:ptCount val="5"/>
                <c:pt idx="0">
                  <c:v>0</c:v>
                </c:pt>
                <c:pt idx="1">
                  <c:v>8</c:v>
                </c:pt>
                <c:pt idx="2">
                  <c:v>99.6</c:v>
                </c:pt>
                <c:pt idx="3">
                  <c:v>36.666666666666664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3E-4109-AB17-DB8666DF32EC}"/>
            </c:ext>
          </c:extLst>
        </c:ser>
        <c:ser>
          <c:idx val="2"/>
          <c:order val="2"/>
          <c:tx>
            <c:strRef>
              <c:f>'[Master Sheets.xlsx]Cove Seaweed'!$AG$24</c:f>
              <c:strCache>
                <c:ptCount val="1"/>
                <c:pt idx="0">
                  <c:v>FV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Seaweed'!$AG$25:$AG$29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12.4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3E-4109-AB17-DB8666DF32EC}"/>
            </c:ext>
          </c:extLst>
        </c:ser>
        <c:ser>
          <c:idx val="3"/>
          <c:order val="3"/>
          <c:tx>
            <c:strRef>
              <c:f>'[Master Sheets.xlsx]Cove Seaweed'!$AH$24</c:f>
              <c:strCache>
                <c:ptCount val="1"/>
                <c:pt idx="0">
                  <c:v>FD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Seaweed'!$AH$25:$AH$29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21.333333333333332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3E-4109-AB17-DB8666DF32EC}"/>
            </c:ext>
          </c:extLst>
        </c:ser>
        <c:ser>
          <c:idx val="4"/>
          <c:order val="4"/>
          <c:tx>
            <c:strRef>
              <c:f>'[Master Sheets.xlsx]Cove Seaweed'!$AI$24</c:f>
              <c:strCache>
                <c:ptCount val="1"/>
                <c:pt idx="0">
                  <c:v>EF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Seaweed'!$AI$25:$AI$29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3E-4109-AB17-DB8666DF32EC}"/>
            </c:ext>
          </c:extLst>
        </c:ser>
        <c:ser>
          <c:idx val="5"/>
          <c:order val="5"/>
          <c:tx>
            <c:strRef>
              <c:f>'[Master Sheets.xlsx]Cove Seaweed'!$AJ$24</c:f>
              <c:strCache>
                <c:ptCount val="1"/>
                <c:pt idx="0">
                  <c:v>VL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Seaweed'!$AJ$25:$AJ$29</c:f>
              <c:numCache>
                <c:formatCode>0</c:formatCode>
                <c:ptCount val="5"/>
                <c:pt idx="0">
                  <c:v>0</c:v>
                </c:pt>
                <c:pt idx="1">
                  <c:v>4</c:v>
                </c:pt>
                <c:pt idx="2">
                  <c:v>16.8</c:v>
                </c:pt>
                <c:pt idx="3">
                  <c:v>11.333333333333334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3E-4109-AB17-DB8666DF32EC}"/>
            </c:ext>
          </c:extLst>
        </c:ser>
        <c:ser>
          <c:idx val="6"/>
          <c:order val="6"/>
          <c:tx>
            <c:strRef>
              <c:f>'[Master Sheets.xlsx]Cove Seaweed'!$AK$24</c:f>
              <c:strCache>
                <c:ptCount val="1"/>
                <c:pt idx="0">
                  <c:v>CC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Seaweed'!$AK$25:$AK$29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3E-4109-AB17-DB8666DF32EC}"/>
            </c:ext>
          </c:extLst>
        </c:ser>
        <c:ser>
          <c:idx val="7"/>
          <c:order val="7"/>
          <c:tx>
            <c:strRef>
              <c:f>'[Master Sheets.xlsx]Cove Seaweed'!$AL$24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Seaweed'!$AL$25:$AL$29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28.000000000000004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3E-4109-AB17-DB8666DF32EC}"/>
            </c:ext>
          </c:extLst>
        </c:ser>
        <c:ser>
          <c:idx val="8"/>
          <c:order val="8"/>
          <c:tx>
            <c:strRef>
              <c:f>'[Master Sheets.xlsx]Cove Seaweed'!$AM$24</c:f>
              <c:strCache>
                <c:ptCount val="1"/>
                <c:pt idx="0">
                  <c:v>SL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Seaweed'!$AM$25:$AM$29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3E-4109-AB17-DB8666DF32EC}"/>
            </c:ext>
          </c:extLst>
        </c:ser>
        <c:ser>
          <c:idx val="9"/>
          <c:order val="9"/>
          <c:tx>
            <c:strRef>
              <c:f>'[Master Sheets.xlsx]Cove Seaweed'!$AN$24</c:f>
              <c:strCache>
                <c:ptCount val="1"/>
                <c:pt idx="0">
                  <c:v>UL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'[Master Sheets.xlsx]Cove Seaweed'!$AD$25:$AD$29</c:f>
              <c:strCache>
                <c:ptCount val="5"/>
                <c:pt idx="0">
                  <c:v>H</c:v>
                </c:pt>
                <c:pt idx="1">
                  <c:v>H/M</c:v>
                </c:pt>
                <c:pt idx="2">
                  <c:v>M</c:v>
                </c:pt>
                <c:pt idx="3">
                  <c:v>M/L</c:v>
                </c:pt>
                <c:pt idx="4">
                  <c:v>L</c:v>
                </c:pt>
              </c:strCache>
            </c:strRef>
          </c:cat>
          <c:val>
            <c:numRef>
              <c:f>'[Master Sheets.xlsx]Cove Seaweed'!$AN$25:$AN$29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3E-4109-AB17-DB8666DF3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6627104"/>
        <c:axId val="1023422384"/>
      </c:barChart>
      <c:catAx>
        <c:axId val="1006627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Tidal 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3422384"/>
        <c:crosses val="autoZero"/>
        <c:auto val="1"/>
        <c:lblAlgn val="ctr"/>
        <c:lblOffset val="100"/>
        <c:noMultiLvlLbl val="0"/>
      </c:catAx>
      <c:valAx>
        <c:axId val="102342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b="1"/>
                  <a:t>Average % Cover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62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A846BE-51A9-4BA7-9258-ECFAE05E7F40}" type="doc">
      <dgm:prSet loTypeId="urn:microsoft.com/office/officeart/2016/7/layout/LinearArrow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41507B-447A-43E4-A67A-78917CB1FB25}">
      <dgm:prSet custT="1"/>
      <dgm:spPr/>
      <dgm:t>
        <a:bodyPr/>
        <a:lstStyle/>
        <a:p>
          <a:r>
            <a:rPr lang="en-US" sz="2400" b="1" i="0" u="none"/>
            <a:t>15 September</a:t>
          </a:r>
        </a:p>
        <a:p>
          <a:r>
            <a:rPr lang="en-US" sz="2000" b="0" i="0" u="none"/>
            <a:t>Initial site visit and property tour</a:t>
          </a:r>
        </a:p>
        <a:p>
          <a:endParaRPr lang="en-US" sz="1600" b="0" i="0" u="none"/>
        </a:p>
      </dgm:t>
    </dgm:pt>
    <dgm:pt modelId="{09ECAFD9-77B4-411E-A0C6-BD2718D2ED19}" type="parTrans" cxnId="{89F99CCE-DD31-45EB-8368-0C474560C17C}">
      <dgm:prSet/>
      <dgm:spPr/>
      <dgm:t>
        <a:bodyPr/>
        <a:lstStyle/>
        <a:p>
          <a:endParaRPr lang="en-US"/>
        </a:p>
      </dgm:t>
    </dgm:pt>
    <dgm:pt modelId="{8A56963F-9458-4CF1-BA11-F6B59F6693C3}" type="sibTrans" cxnId="{89F99CCE-DD31-45EB-8368-0C474560C17C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A8D6E5D-2291-4551-826E-2E8CD77EBBCD}">
      <dgm:prSet custT="1"/>
      <dgm:spPr/>
      <dgm:t>
        <a:bodyPr/>
        <a:lstStyle/>
        <a:p>
          <a:r>
            <a:rPr lang="en-US" sz="2400" b="1" i="0" u="none" dirty="0"/>
            <a:t>27 September</a:t>
          </a:r>
        </a:p>
        <a:p>
          <a:r>
            <a:rPr lang="en-US" sz="2000" b="1" dirty="0"/>
            <a:t>Species identification practice @ Beach </a:t>
          </a:r>
          <a:r>
            <a:rPr lang="en-CA" sz="2000" b="1" dirty="0"/>
            <a:t>One</a:t>
          </a:r>
          <a:r>
            <a:rPr lang="en-US" sz="2000" b="1" dirty="0"/>
            <a:t> and drone flying</a:t>
          </a:r>
        </a:p>
      </dgm:t>
    </dgm:pt>
    <dgm:pt modelId="{8108D565-E010-4B90-8EC9-E6472FDB3D6F}" type="parTrans" cxnId="{55EAF420-E592-4A82-A62F-9D8CCEB249F3}">
      <dgm:prSet/>
      <dgm:spPr/>
      <dgm:t>
        <a:bodyPr/>
        <a:lstStyle/>
        <a:p>
          <a:endParaRPr lang="en-US"/>
        </a:p>
      </dgm:t>
    </dgm:pt>
    <dgm:pt modelId="{6D5F5307-B9A3-4224-A52C-70B5D7E58E7C}" type="sibTrans" cxnId="{55EAF420-E592-4A82-A62F-9D8CCEB249F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A0D1191-41B5-4E4E-98CA-BB121638FA27}">
      <dgm:prSet custT="1"/>
      <dgm:spPr/>
      <dgm:t>
        <a:bodyPr/>
        <a:lstStyle/>
        <a:p>
          <a:r>
            <a:rPr lang="en-US" sz="2400" b="1" dirty="0"/>
            <a:t>20</a:t>
          </a:r>
          <a:r>
            <a:rPr lang="en-US" sz="2400" b="1" baseline="0" dirty="0"/>
            <a:t> October</a:t>
          </a:r>
        </a:p>
        <a:p>
          <a:r>
            <a:rPr lang="en-US" sz="2000" b="1" baseline="0" dirty="0"/>
            <a:t>Beach </a:t>
          </a:r>
          <a:r>
            <a:rPr lang="en-CA" sz="2000" b="1" baseline="0" dirty="0"/>
            <a:t>One </a:t>
          </a:r>
          <a:r>
            <a:rPr lang="en-US" sz="2000" b="1" baseline="0" dirty="0"/>
            <a:t>data collection</a:t>
          </a:r>
        </a:p>
        <a:p>
          <a:endParaRPr lang="en-US" sz="2000" b="1" dirty="0"/>
        </a:p>
      </dgm:t>
    </dgm:pt>
    <dgm:pt modelId="{BF60A160-E127-4E75-A05F-AE196FFF76E3}" type="parTrans" cxnId="{11BC0A66-4F6B-4022-AC12-122A0951BEB5}">
      <dgm:prSet/>
      <dgm:spPr/>
      <dgm:t>
        <a:bodyPr/>
        <a:lstStyle/>
        <a:p>
          <a:endParaRPr lang="en-US"/>
        </a:p>
      </dgm:t>
    </dgm:pt>
    <dgm:pt modelId="{43A04663-B22C-4CA5-9BCF-3B42D70D691D}" type="sibTrans" cxnId="{11BC0A66-4F6B-4022-AC12-122A0951BEB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55AD6682-19A1-4F15-920E-E13D92EB312E}">
      <dgm:prSet custT="1"/>
      <dgm:spPr/>
      <dgm:t>
        <a:bodyPr/>
        <a:lstStyle/>
        <a:p>
          <a:r>
            <a:rPr lang="en-US" sz="2400" b="1" dirty="0"/>
            <a:t>27</a:t>
          </a:r>
          <a:r>
            <a:rPr lang="en-US" sz="2400" b="1" baseline="0" dirty="0"/>
            <a:t> October</a:t>
          </a:r>
        </a:p>
        <a:p>
          <a:r>
            <a:rPr lang="en-US" sz="2000" b="1" baseline="0" dirty="0"/>
            <a:t>Cove site data collection</a:t>
          </a:r>
          <a:endParaRPr lang="en-US" sz="2000" b="1" dirty="0"/>
        </a:p>
      </dgm:t>
    </dgm:pt>
    <dgm:pt modelId="{0A1EE536-D200-411C-8FD0-7F23E7109629}" type="parTrans" cxnId="{522DD16F-B30D-40BA-AA70-7667AAFFD0AE}">
      <dgm:prSet/>
      <dgm:spPr/>
      <dgm:t>
        <a:bodyPr/>
        <a:lstStyle/>
        <a:p>
          <a:endParaRPr lang="en-US"/>
        </a:p>
      </dgm:t>
    </dgm:pt>
    <dgm:pt modelId="{6DA0DC7B-EEAC-48D5-8C2F-256705FA5618}" type="sibTrans" cxnId="{522DD16F-B30D-40BA-AA70-7667AAFFD0AE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F20ABF3-642B-4EA2-9497-67153B1D953A}">
      <dgm:prSet custT="1"/>
      <dgm:spPr/>
      <dgm:t>
        <a:bodyPr/>
        <a:lstStyle/>
        <a:p>
          <a:r>
            <a:rPr lang="en-US" sz="2400" b="1" dirty="0"/>
            <a:t>3</a:t>
          </a:r>
          <a:r>
            <a:rPr lang="en-US" sz="2400" b="1" baseline="0" dirty="0"/>
            <a:t> November</a:t>
          </a:r>
        </a:p>
        <a:p>
          <a:r>
            <a:rPr lang="en-US" sz="2000" b="1" baseline="0" dirty="0"/>
            <a:t>Beach </a:t>
          </a:r>
          <a:r>
            <a:rPr lang="en-CA" sz="2000" b="1" baseline="0" dirty="0"/>
            <a:t>Two</a:t>
          </a:r>
          <a:r>
            <a:rPr lang="en-US" sz="2000" b="1" baseline="0" dirty="0"/>
            <a:t> data collection</a:t>
          </a:r>
          <a:endParaRPr lang="en-US" sz="2000" b="1" dirty="0"/>
        </a:p>
      </dgm:t>
    </dgm:pt>
    <dgm:pt modelId="{FE5BB2D4-8C6C-4733-A4F4-BB908B5819C2}" type="parTrans" cxnId="{EF2C8C7A-25B0-4A45-86CA-AD1B06A26E26}">
      <dgm:prSet/>
      <dgm:spPr/>
      <dgm:t>
        <a:bodyPr/>
        <a:lstStyle/>
        <a:p>
          <a:endParaRPr lang="en-US"/>
        </a:p>
      </dgm:t>
    </dgm:pt>
    <dgm:pt modelId="{AC6DD392-D3D9-41A4-B130-4C271E107B19}" type="sibTrans" cxnId="{EF2C8C7A-25B0-4A45-86CA-AD1B06A26E26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D9938462-A694-4D2B-BC8A-98DD7FFDFAAA}" type="pres">
      <dgm:prSet presAssocID="{98A846BE-51A9-4BA7-9258-ECFAE05E7F40}" presName="linearFlow" presStyleCnt="0">
        <dgm:presLayoutVars>
          <dgm:dir/>
          <dgm:animLvl val="lvl"/>
          <dgm:resizeHandles val="exact"/>
        </dgm:presLayoutVars>
      </dgm:prSet>
      <dgm:spPr/>
    </dgm:pt>
    <dgm:pt modelId="{94FFE4A3-717E-4FA2-B81F-868DE997CB51}" type="pres">
      <dgm:prSet presAssocID="{D841507B-447A-43E4-A67A-78917CB1FB25}" presName="compositeNode" presStyleCnt="0"/>
      <dgm:spPr/>
    </dgm:pt>
    <dgm:pt modelId="{2FD2706E-63BB-4C73-BE4B-EA498188D5A7}" type="pres">
      <dgm:prSet presAssocID="{D841507B-447A-43E4-A67A-78917CB1FB2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04F5057-2705-42CE-BB13-967212824C65}" type="pres">
      <dgm:prSet presAssocID="{D841507B-447A-43E4-A67A-78917CB1FB25}" presName="parSh" presStyleCnt="0"/>
      <dgm:spPr/>
    </dgm:pt>
    <dgm:pt modelId="{F5142449-10A1-4278-B96C-C4ABAB189E46}" type="pres">
      <dgm:prSet presAssocID="{D841507B-447A-43E4-A67A-78917CB1FB25}" presName="lineNode" presStyleLbl="alignAccFollowNode1" presStyleIdx="0" presStyleCnt="15"/>
      <dgm:spPr/>
    </dgm:pt>
    <dgm:pt modelId="{CB784251-3D1A-453A-AC20-F2E87A36EEF3}" type="pres">
      <dgm:prSet presAssocID="{D841507B-447A-43E4-A67A-78917CB1FB25}" presName="lineArrowNode" presStyleLbl="alignAccFollowNode1" presStyleIdx="1" presStyleCnt="15"/>
      <dgm:spPr/>
    </dgm:pt>
    <dgm:pt modelId="{7D680E2B-37E7-47C5-9407-98DE51395E71}" type="pres">
      <dgm:prSet presAssocID="{8A56963F-9458-4CF1-BA11-F6B59F6693C3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46F5A849-A405-4ECF-B3E1-1F0C28282973}" type="pres">
      <dgm:prSet presAssocID="{8A56963F-9458-4CF1-BA11-F6B59F6693C3}" presName="spacerBetweenCircleAndCallout" presStyleCnt="0">
        <dgm:presLayoutVars/>
      </dgm:prSet>
      <dgm:spPr/>
    </dgm:pt>
    <dgm:pt modelId="{2D736B05-B42D-46EA-852B-C2BFDDD5591E}" type="pres">
      <dgm:prSet presAssocID="{D841507B-447A-43E4-A67A-78917CB1FB25}" presName="nodeText" presStyleLbl="alignAccFollowNode1" presStyleIdx="2" presStyleCnt="15">
        <dgm:presLayoutVars>
          <dgm:bulletEnabled val="1"/>
        </dgm:presLayoutVars>
      </dgm:prSet>
      <dgm:spPr/>
    </dgm:pt>
    <dgm:pt modelId="{EC099AD6-5E45-4621-B76A-90EC2958EE47}" type="pres">
      <dgm:prSet presAssocID="{8A56963F-9458-4CF1-BA11-F6B59F6693C3}" presName="sibTransComposite" presStyleCnt="0"/>
      <dgm:spPr/>
    </dgm:pt>
    <dgm:pt modelId="{96C906A6-4FF4-454D-9D77-308711C77F14}" type="pres">
      <dgm:prSet presAssocID="{AA8D6E5D-2291-4551-826E-2E8CD77EBBCD}" presName="compositeNode" presStyleCnt="0"/>
      <dgm:spPr/>
    </dgm:pt>
    <dgm:pt modelId="{B9B0B242-87C5-42E1-A677-9D146A6D3C47}" type="pres">
      <dgm:prSet presAssocID="{AA8D6E5D-2291-4551-826E-2E8CD77EBBC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543640C-A0F3-4583-A402-6BC392A285F8}" type="pres">
      <dgm:prSet presAssocID="{AA8D6E5D-2291-4551-826E-2E8CD77EBBCD}" presName="parSh" presStyleCnt="0"/>
      <dgm:spPr/>
    </dgm:pt>
    <dgm:pt modelId="{69403660-B91F-4F31-9188-E4F56CDF83C4}" type="pres">
      <dgm:prSet presAssocID="{AA8D6E5D-2291-4551-826E-2E8CD77EBBCD}" presName="lineNode" presStyleLbl="alignAccFollowNode1" presStyleIdx="3" presStyleCnt="15"/>
      <dgm:spPr/>
    </dgm:pt>
    <dgm:pt modelId="{443C13A9-1FDD-4FC4-A337-CF907FF0D233}" type="pres">
      <dgm:prSet presAssocID="{AA8D6E5D-2291-4551-826E-2E8CD77EBBCD}" presName="lineArrowNode" presStyleLbl="alignAccFollowNode1" presStyleIdx="4" presStyleCnt="15"/>
      <dgm:spPr/>
    </dgm:pt>
    <dgm:pt modelId="{2E0F8023-7BBB-4718-BC8F-AC65EE454DC6}" type="pres">
      <dgm:prSet presAssocID="{6D5F5307-B9A3-4224-A52C-70B5D7E58E7C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5704A3ED-FA26-4408-8C85-B51BD14774E8}" type="pres">
      <dgm:prSet presAssocID="{6D5F5307-B9A3-4224-A52C-70B5D7E58E7C}" presName="spacerBetweenCircleAndCallout" presStyleCnt="0">
        <dgm:presLayoutVars/>
      </dgm:prSet>
      <dgm:spPr/>
    </dgm:pt>
    <dgm:pt modelId="{C988C04E-40E3-4D68-BF18-66EFFEEF4EB2}" type="pres">
      <dgm:prSet presAssocID="{AA8D6E5D-2291-4551-826E-2E8CD77EBBCD}" presName="nodeText" presStyleLbl="alignAccFollowNode1" presStyleIdx="5" presStyleCnt="15">
        <dgm:presLayoutVars>
          <dgm:bulletEnabled val="1"/>
        </dgm:presLayoutVars>
      </dgm:prSet>
      <dgm:spPr/>
    </dgm:pt>
    <dgm:pt modelId="{B6BBB860-34CE-4234-8D3B-BDBD461D22B0}" type="pres">
      <dgm:prSet presAssocID="{6D5F5307-B9A3-4224-A52C-70B5D7E58E7C}" presName="sibTransComposite" presStyleCnt="0"/>
      <dgm:spPr/>
    </dgm:pt>
    <dgm:pt modelId="{95226D6D-DC9D-43A5-AC93-827EFF228E2A}" type="pres">
      <dgm:prSet presAssocID="{BA0D1191-41B5-4E4E-98CA-BB121638FA27}" presName="compositeNode" presStyleCnt="0"/>
      <dgm:spPr/>
    </dgm:pt>
    <dgm:pt modelId="{E45CD75C-64D3-49E1-90AB-5C892F1B60BB}" type="pres">
      <dgm:prSet presAssocID="{BA0D1191-41B5-4E4E-98CA-BB121638FA2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EA17D8B-7307-4AC1-BA3A-35C631CF2D8B}" type="pres">
      <dgm:prSet presAssocID="{BA0D1191-41B5-4E4E-98CA-BB121638FA27}" presName="parSh" presStyleCnt="0"/>
      <dgm:spPr/>
    </dgm:pt>
    <dgm:pt modelId="{E6547311-AF0E-4FCF-BDD0-47989B866E24}" type="pres">
      <dgm:prSet presAssocID="{BA0D1191-41B5-4E4E-98CA-BB121638FA27}" presName="lineNode" presStyleLbl="alignAccFollowNode1" presStyleIdx="6" presStyleCnt="15"/>
      <dgm:spPr/>
    </dgm:pt>
    <dgm:pt modelId="{AE6DFE2B-B7F2-4F30-B659-B552E321FADD}" type="pres">
      <dgm:prSet presAssocID="{BA0D1191-41B5-4E4E-98CA-BB121638FA27}" presName="lineArrowNode" presStyleLbl="alignAccFollowNode1" presStyleIdx="7" presStyleCnt="15"/>
      <dgm:spPr/>
    </dgm:pt>
    <dgm:pt modelId="{5245C8DA-1E76-407A-B430-701BCCF29F00}" type="pres">
      <dgm:prSet presAssocID="{43A04663-B22C-4CA5-9BCF-3B42D70D691D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8D76F590-811B-447B-8CED-7534489F45EC}" type="pres">
      <dgm:prSet presAssocID="{43A04663-B22C-4CA5-9BCF-3B42D70D691D}" presName="spacerBetweenCircleAndCallout" presStyleCnt="0">
        <dgm:presLayoutVars/>
      </dgm:prSet>
      <dgm:spPr/>
    </dgm:pt>
    <dgm:pt modelId="{D997FB1E-CF8D-4F5C-9E93-059F85035C01}" type="pres">
      <dgm:prSet presAssocID="{BA0D1191-41B5-4E4E-98CA-BB121638FA27}" presName="nodeText" presStyleLbl="alignAccFollowNode1" presStyleIdx="8" presStyleCnt="15">
        <dgm:presLayoutVars>
          <dgm:bulletEnabled val="1"/>
        </dgm:presLayoutVars>
      </dgm:prSet>
      <dgm:spPr/>
    </dgm:pt>
    <dgm:pt modelId="{5BD921B9-FF63-486B-BBF5-5535F2AA32B5}" type="pres">
      <dgm:prSet presAssocID="{43A04663-B22C-4CA5-9BCF-3B42D70D691D}" presName="sibTransComposite" presStyleCnt="0"/>
      <dgm:spPr/>
    </dgm:pt>
    <dgm:pt modelId="{F093D1EA-1E4B-4611-A553-45F589D6189E}" type="pres">
      <dgm:prSet presAssocID="{55AD6682-19A1-4F15-920E-E13D92EB312E}" presName="compositeNode" presStyleCnt="0"/>
      <dgm:spPr/>
    </dgm:pt>
    <dgm:pt modelId="{200EAA04-D9FF-4E34-8629-9FF0013CAD96}" type="pres">
      <dgm:prSet presAssocID="{55AD6682-19A1-4F15-920E-E13D92EB312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11144D1-3BA2-4573-AB3C-C1D2F0AEE5A2}" type="pres">
      <dgm:prSet presAssocID="{55AD6682-19A1-4F15-920E-E13D92EB312E}" presName="parSh" presStyleCnt="0"/>
      <dgm:spPr/>
    </dgm:pt>
    <dgm:pt modelId="{B301E9C0-66A8-4889-AB14-A827A90B7730}" type="pres">
      <dgm:prSet presAssocID="{55AD6682-19A1-4F15-920E-E13D92EB312E}" presName="lineNode" presStyleLbl="alignAccFollowNode1" presStyleIdx="9" presStyleCnt="15"/>
      <dgm:spPr/>
    </dgm:pt>
    <dgm:pt modelId="{C520B667-F0A6-4456-B459-83C4807E6047}" type="pres">
      <dgm:prSet presAssocID="{55AD6682-19A1-4F15-920E-E13D92EB312E}" presName="lineArrowNode" presStyleLbl="alignAccFollowNode1" presStyleIdx="10" presStyleCnt="15"/>
      <dgm:spPr/>
    </dgm:pt>
    <dgm:pt modelId="{ADD1CCE4-82A5-468F-8BC5-15D0185DBB4E}" type="pres">
      <dgm:prSet presAssocID="{6DA0DC7B-EEAC-48D5-8C2F-256705FA5618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C251040B-EE34-45B4-9F5D-BC733169E090}" type="pres">
      <dgm:prSet presAssocID="{6DA0DC7B-EEAC-48D5-8C2F-256705FA5618}" presName="spacerBetweenCircleAndCallout" presStyleCnt="0">
        <dgm:presLayoutVars/>
      </dgm:prSet>
      <dgm:spPr/>
    </dgm:pt>
    <dgm:pt modelId="{12E9BEA5-B7F5-4B40-9B17-6A733AF73901}" type="pres">
      <dgm:prSet presAssocID="{55AD6682-19A1-4F15-920E-E13D92EB312E}" presName="nodeText" presStyleLbl="alignAccFollowNode1" presStyleIdx="11" presStyleCnt="15">
        <dgm:presLayoutVars>
          <dgm:bulletEnabled val="1"/>
        </dgm:presLayoutVars>
      </dgm:prSet>
      <dgm:spPr/>
    </dgm:pt>
    <dgm:pt modelId="{35E6EF17-E484-4B06-BD04-1114BDD6AE49}" type="pres">
      <dgm:prSet presAssocID="{6DA0DC7B-EEAC-48D5-8C2F-256705FA5618}" presName="sibTransComposite" presStyleCnt="0"/>
      <dgm:spPr/>
    </dgm:pt>
    <dgm:pt modelId="{F191E6AC-D335-43FD-9BCC-B6410C726B8A}" type="pres">
      <dgm:prSet presAssocID="{1F20ABF3-642B-4EA2-9497-67153B1D953A}" presName="compositeNode" presStyleCnt="0"/>
      <dgm:spPr/>
    </dgm:pt>
    <dgm:pt modelId="{691B272D-AEC8-430E-936D-2AB0A64D72AE}" type="pres">
      <dgm:prSet presAssocID="{1F20ABF3-642B-4EA2-9497-67153B1D95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0E7883D-13E0-419A-8CB6-169DF9386E10}" type="pres">
      <dgm:prSet presAssocID="{1F20ABF3-642B-4EA2-9497-67153B1D953A}" presName="parSh" presStyleCnt="0"/>
      <dgm:spPr/>
    </dgm:pt>
    <dgm:pt modelId="{98FC13F5-E633-4E1D-AC5F-6F956633F8CC}" type="pres">
      <dgm:prSet presAssocID="{1F20ABF3-642B-4EA2-9497-67153B1D953A}" presName="lineNode" presStyleLbl="alignAccFollowNode1" presStyleIdx="12" presStyleCnt="15"/>
      <dgm:spPr/>
    </dgm:pt>
    <dgm:pt modelId="{852C83FD-BB6A-41CB-BDAC-26661C8025B8}" type="pres">
      <dgm:prSet presAssocID="{1F20ABF3-642B-4EA2-9497-67153B1D953A}" presName="lineArrowNode" presStyleLbl="alignAccFollowNode1" presStyleIdx="13" presStyleCnt="15"/>
      <dgm:spPr/>
    </dgm:pt>
    <dgm:pt modelId="{A40815D7-3BD6-44D4-A32A-A6FD819154DF}" type="pres">
      <dgm:prSet presAssocID="{AC6DD392-D3D9-41A4-B130-4C271E107B19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13747DFA-6414-464B-A499-B8238DDAD9A2}" type="pres">
      <dgm:prSet presAssocID="{AC6DD392-D3D9-41A4-B130-4C271E107B19}" presName="spacerBetweenCircleAndCallout" presStyleCnt="0">
        <dgm:presLayoutVars/>
      </dgm:prSet>
      <dgm:spPr/>
    </dgm:pt>
    <dgm:pt modelId="{B116FA97-1FAE-40A9-8C85-DB8F4C91EF7C}" type="pres">
      <dgm:prSet presAssocID="{1F20ABF3-642B-4EA2-9497-67153B1D953A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453ABD19-ABD6-4290-AB1B-484D843A7A6C}" type="presOf" srcId="{8A56963F-9458-4CF1-BA11-F6B59F6693C3}" destId="{7D680E2B-37E7-47C5-9407-98DE51395E71}" srcOrd="0" destOrd="0" presId="urn:microsoft.com/office/officeart/2016/7/layout/LinearArrowProcessNumbered#1"/>
    <dgm:cxn modelId="{55EAF420-E592-4A82-A62F-9D8CCEB249F3}" srcId="{98A846BE-51A9-4BA7-9258-ECFAE05E7F40}" destId="{AA8D6E5D-2291-4551-826E-2E8CD77EBBCD}" srcOrd="1" destOrd="0" parTransId="{8108D565-E010-4B90-8EC9-E6472FDB3D6F}" sibTransId="{6D5F5307-B9A3-4224-A52C-70B5D7E58E7C}"/>
    <dgm:cxn modelId="{221DED21-AA14-474F-9176-EC85D4CE7737}" type="presOf" srcId="{BA0D1191-41B5-4E4E-98CA-BB121638FA27}" destId="{D997FB1E-CF8D-4F5C-9E93-059F85035C01}" srcOrd="0" destOrd="0" presId="urn:microsoft.com/office/officeart/2016/7/layout/LinearArrowProcessNumbered#1"/>
    <dgm:cxn modelId="{11BC0A66-4F6B-4022-AC12-122A0951BEB5}" srcId="{98A846BE-51A9-4BA7-9258-ECFAE05E7F40}" destId="{BA0D1191-41B5-4E4E-98CA-BB121638FA27}" srcOrd="2" destOrd="0" parTransId="{BF60A160-E127-4E75-A05F-AE196FFF76E3}" sibTransId="{43A04663-B22C-4CA5-9BCF-3B42D70D691D}"/>
    <dgm:cxn modelId="{577E866F-4BE4-4BDE-AEC2-040AA5E25698}" type="presOf" srcId="{6DA0DC7B-EEAC-48D5-8C2F-256705FA5618}" destId="{ADD1CCE4-82A5-468F-8BC5-15D0185DBB4E}" srcOrd="0" destOrd="0" presId="urn:microsoft.com/office/officeart/2016/7/layout/LinearArrowProcessNumbered#1"/>
    <dgm:cxn modelId="{522DD16F-B30D-40BA-AA70-7667AAFFD0AE}" srcId="{98A846BE-51A9-4BA7-9258-ECFAE05E7F40}" destId="{55AD6682-19A1-4F15-920E-E13D92EB312E}" srcOrd="3" destOrd="0" parTransId="{0A1EE536-D200-411C-8FD0-7F23E7109629}" sibTransId="{6DA0DC7B-EEAC-48D5-8C2F-256705FA5618}"/>
    <dgm:cxn modelId="{0AC2E275-95C9-495E-A18A-CFCEF45E0CE7}" type="presOf" srcId="{98A846BE-51A9-4BA7-9258-ECFAE05E7F40}" destId="{D9938462-A694-4D2B-BC8A-98DD7FFDFAAA}" srcOrd="0" destOrd="0" presId="urn:microsoft.com/office/officeart/2016/7/layout/LinearArrowProcessNumbered#1"/>
    <dgm:cxn modelId="{75DB4C7A-8DE2-404A-A47B-1B56C8C511A5}" type="presOf" srcId="{43A04663-B22C-4CA5-9BCF-3B42D70D691D}" destId="{5245C8DA-1E76-407A-B430-701BCCF29F00}" srcOrd="0" destOrd="0" presId="urn:microsoft.com/office/officeart/2016/7/layout/LinearArrowProcessNumbered#1"/>
    <dgm:cxn modelId="{EF2C8C7A-25B0-4A45-86CA-AD1B06A26E26}" srcId="{98A846BE-51A9-4BA7-9258-ECFAE05E7F40}" destId="{1F20ABF3-642B-4EA2-9497-67153B1D953A}" srcOrd="4" destOrd="0" parTransId="{FE5BB2D4-8C6C-4733-A4F4-BB908B5819C2}" sibTransId="{AC6DD392-D3D9-41A4-B130-4C271E107B19}"/>
    <dgm:cxn modelId="{D122D99E-A9DF-4DC6-A122-FBB00FD45699}" type="presOf" srcId="{1F20ABF3-642B-4EA2-9497-67153B1D953A}" destId="{B116FA97-1FAE-40A9-8C85-DB8F4C91EF7C}" srcOrd="0" destOrd="0" presId="urn:microsoft.com/office/officeart/2016/7/layout/LinearArrowProcessNumbered#1"/>
    <dgm:cxn modelId="{B440F4A5-682F-4A55-BEA7-C899D1ED6BA2}" type="presOf" srcId="{AC6DD392-D3D9-41A4-B130-4C271E107B19}" destId="{A40815D7-3BD6-44D4-A32A-A6FD819154DF}" srcOrd="0" destOrd="0" presId="urn:microsoft.com/office/officeart/2016/7/layout/LinearArrowProcessNumbered#1"/>
    <dgm:cxn modelId="{F1F6B3C2-F9DA-43B0-A5BE-5F333F9A6E1C}" type="presOf" srcId="{AA8D6E5D-2291-4551-826E-2E8CD77EBBCD}" destId="{C988C04E-40E3-4D68-BF18-66EFFEEF4EB2}" srcOrd="0" destOrd="0" presId="urn:microsoft.com/office/officeart/2016/7/layout/LinearArrowProcessNumbered#1"/>
    <dgm:cxn modelId="{328AC9C4-1162-4C74-A205-A907215CB039}" type="presOf" srcId="{55AD6682-19A1-4F15-920E-E13D92EB312E}" destId="{12E9BEA5-B7F5-4B40-9B17-6A733AF73901}" srcOrd="0" destOrd="0" presId="urn:microsoft.com/office/officeart/2016/7/layout/LinearArrowProcessNumbered#1"/>
    <dgm:cxn modelId="{89F99CCE-DD31-45EB-8368-0C474560C17C}" srcId="{98A846BE-51A9-4BA7-9258-ECFAE05E7F40}" destId="{D841507B-447A-43E4-A67A-78917CB1FB25}" srcOrd="0" destOrd="0" parTransId="{09ECAFD9-77B4-411E-A0C6-BD2718D2ED19}" sibTransId="{8A56963F-9458-4CF1-BA11-F6B59F6693C3}"/>
    <dgm:cxn modelId="{27C8DFCE-2304-4C98-B7A0-B706F45D0B6E}" type="presOf" srcId="{6D5F5307-B9A3-4224-A52C-70B5D7E58E7C}" destId="{2E0F8023-7BBB-4718-BC8F-AC65EE454DC6}" srcOrd="0" destOrd="0" presId="urn:microsoft.com/office/officeart/2016/7/layout/LinearArrowProcessNumbered#1"/>
    <dgm:cxn modelId="{A8FDC7DF-7E80-4503-A147-24ECEA22651E}" type="presOf" srcId="{D841507B-447A-43E4-A67A-78917CB1FB25}" destId="{2D736B05-B42D-46EA-852B-C2BFDDD5591E}" srcOrd="0" destOrd="0" presId="urn:microsoft.com/office/officeart/2016/7/layout/LinearArrowProcessNumbered#1"/>
    <dgm:cxn modelId="{764236C7-84CC-44DA-9A09-B82BA5B7E414}" type="presParOf" srcId="{D9938462-A694-4D2B-BC8A-98DD7FFDFAAA}" destId="{94FFE4A3-717E-4FA2-B81F-868DE997CB51}" srcOrd="0" destOrd="0" presId="urn:microsoft.com/office/officeart/2016/7/layout/LinearArrowProcessNumbered#1"/>
    <dgm:cxn modelId="{F916C50C-A09B-41FD-969A-375D9BC0342F}" type="presParOf" srcId="{94FFE4A3-717E-4FA2-B81F-868DE997CB51}" destId="{2FD2706E-63BB-4C73-BE4B-EA498188D5A7}" srcOrd="0" destOrd="0" presId="urn:microsoft.com/office/officeart/2016/7/layout/LinearArrowProcessNumbered#1"/>
    <dgm:cxn modelId="{4FEA4360-7CC6-41C6-B0E8-45DD99A59659}" type="presParOf" srcId="{94FFE4A3-717E-4FA2-B81F-868DE997CB51}" destId="{E04F5057-2705-42CE-BB13-967212824C65}" srcOrd="1" destOrd="0" presId="urn:microsoft.com/office/officeart/2016/7/layout/LinearArrowProcessNumbered#1"/>
    <dgm:cxn modelId="{3785FDEA-2E5D-4CB9-804F-071F34D09885}" type="presParOf" srcId="{E04F5057-2705-42CE-BB13-967212824C65}" destId="{F5142449-10A1-4278-B96C-C4ABAB189E46}" srcOrd="0" destOrd="0" presId="urn:microsoft.com/office/officeart/2016/7/layout/LinearArrowProcessNumbered#1"/>
    <dgm:cxn modelId="{201C060B-EB05-49B6-B9E5-E0ECA79D5322}" type="presParOf" srcId="{E04F5057-2705-42CE-BB13-967212824C65}" destId="{CB784251-3D1A-453A-AC20-F2E87A36EEF3}" srcOrd="1" destOrd="0" presId="urn:microsoft.com/office/officeart/2016/7/layout/LinearArrowProcessNumbered#1"/>
    <dgm:cxn modelId="{C8F1DE05-DA32-481E-B6BF-3C493CE123B8}" type="presParOf" srcId="{E04F5057-2705-42CE-BB13-967212824C65}" destId="{7D680E2B-37E7-47C5-9407-98DE51395E71}" srcOrd="2" destOrd="0" presId="urn:microsoft.com/office/officeart/2016/7/layout/LinearArrowProcessNumbered#1"/>
    <dgm:cxn modelId="{9378AD9A-10AD-44DC-B8CB-510834A948A0}" type="presParOf" srcId="{E04F5057-2705-42CE-BB13-967212824C65}" destId="{46F5A849-A405-4ECF-B3E1-1F0C28282973}" srcOrd="3" destOrd="0" presId="urn:microsoft.com/office/officeart/2016/7/layout/LinearArrowProcessNumbered#1"/>
    <dgm:cxn modelId="{414E0DBA-FA78-4F7C-A441-DBFD3F1AE47F}" type="presParOf" srcId="{94FFE4A3-717E-4FA2-B81F-868DE997CB51}" destId="{2D736B05-B42D-46EA-852B-C2BFDDD5591E}" srcOrd="2" destOrd="0" presId="urn:microsoft.com/office/officeart/2016/7/layout/LinearArrowProcessNumbered#1"/>
    <dgm:cxn modelId="{F8546444-D1E7-4F48-B60D-651E245F32E4}" type="presParOf" srcId="{D9938462-A694-4D2B-BC8A-98DD7FFDFAAA}" destId="{EC099AD6-5E45-4621-B76A-90EC2958EE47}" srcOrd="1" destOrd="0" presId="urn:microsoft.com/office/officeart/2016/7/layout/LinearArrowProcessNumbered#1"/>
    <dgm:cxn modelId="{F0E3289E-0E27-4001-B4DD-8827C584BE72}" type="presParOf" srcId="{D9938462-A694-4D2B-BC8A-98DD7FFDFAAA}" destId="{96C906A6-4FF4-454D-9D77-308711C77F14}" srcOrd="2" destOrd="0" presId="urn:microsoft.com/office/officeart/2016/7/layout/LinearArrowProcessNumbered#1"/>
    <dgm:cxn modelId="{59CE4EE5-345B-42AC-B4D8-B0CB07F65381}" type="presParOf" srcId="{96C906A6-4FF4-454D-9D77-308711C77F14}" destId="{B9B0B242-87C5-42E1-A677-9D146A6D3C47}" srcOrd="0" destOrd="0" presId="urn:microsoft.com/office/officeart/2016/7/layout/LinearArrowProcessNumbered#1"/>
    <dgm:cxn modelId="{879FF597-6A4B-4AF2-BD78-58ABD5FD75F8}" type="presParOf" srcId="{96C906A6-4FF4-454D-9D77-308711C77F14}" destId="{7543640C-A0F3-4583-A402-6BC392A285F8}" srcOrd="1" destOrd="0" presId="urn:microsoft.com/office/officeart/2016/7/layout/LinearArrowProcessNumbered#1"/>
    <dgm:cxn modelId="{630AB59B-6B05-4C33-B38F-2F80DFE79009}" type="presParOf" srcId="{7543640C-A0F3-4583-A402-6BC392A285F8}" destId="{69403660-B91F-4F31-9188-E4F56CDF83C4}" srcOrd="0" destOrd="0" presId="urn:microsoft.com/office/officeart/2016/7/layout/LinearArrowProcessNumbered#1"/>
    <dgm:cxn modelId="{1C497F94-84D0-4653-B890-5F666F26F0B0}" type="presParOf" srcId="{7543640C-A0F3-4583-A402-6BC392A285F8}" destId="{443C13A9-1FDD-4FC4-A337-CF907FF0D233}" srcOrd="1" destOrd="0" presId="urn:microsoft.com/office/officeart/2016/7/layout/LinearArrowProcessNumbered#1"/>
    <dgm:cxn modelId="{BEE59EE8-88C8-47CC-AA5E-C5CDDFA825BB}" type="presParOf" srcId="{7543640C-A0F3-4583-A402-6BC392A285F8}" destId="{2E0F8023-7BBB-4718-BC8F-AC65EE454DC6}" srcOrd="2" destOrd="0" presId="urn:microsoft.com/office/officeart/2016/7/layout/LinearArrowProcessNumbered#1"/>
    <dgm:cxn modelId="{72395719-C39D-4CFF-A91E-5EDBE7E8EE92}" type="presParOf" srcId="{7543640C-A0F3-4583-A402-6BC392A285F8}" destId="{5704A3ED-FA26-4408-8C85-B51BD14774E8}" srcOrd="3" destOrd="0" presId="urn:microsoft.com/office/officeart/2016/7/layout/LinearArrowProcessNumbered#1"/>
    <dgm:cxn modelId="{082B38AE-05D0-4A0F-8F99-820978A25641}" type="presParOf" srcId="{96C906A6-4FF4-454D-9D77-308711C77F14}" destId="{C988C04E-40E3-4D68-BF18-66EFFEEF4EB2}" srcOrd="2" destOrd="0" presId="urn:microsoft.com/office/officeart/2016/7/layout/LinearArrowProcessNumbered#1"/>
    <dgm:cxn modelId="{ADBDEF19-B637-4A7D-A041-661B34B6DAC3}" type="presParOf" srcId="{D9938462-A694-4D2B-BC8A-98DD7FFDFAAA}" destId="{B6BBB860-34CE-4234-8D3B-BDBD461D22B0}" srcOrd="3" destOrd="0" presId="urn:microsoft.com/office/officeart/2016/7/layout/LinearArrowProcessNumbered#1"/>
    <dgm:cxn modelId="{8F447F70-04A1-4BC9-AA30-09B985C0A12B}" type="presParOf" srcId="{D9938462-A694-4D2B-BC8A-98DD7FFDFAAA}" destId="{95226D6D-DC9D-43A5-AC93-827EFF228E2A}" srcOrd="4" destOrd="0" presId="urn:microsoft.com/office/officeart/2016/7/layout/LinearArrowProcessNumbered#1"/>
    <dgm:cxn modelId="{DA77B396-D37F-4BEE-A2BF-6DC1A169F3AD}" type="presParOf" srcId="{95226D6D-DC9D-43A5-AC93-827EFF228E2A}" destId="{E45CD75C-64D3-49E1-90AB-5C892F1B60BB}" srcOrd="0" destOrd="0" presId="urn:microsoft.com/office/officeart/2016/7/layout/LinearArrowProcessNumbered#1"/>
    <dgm:cxn modelId="{71D9D654-4AF2-4FD6-B673-A3B510CFC2C4}" type="presParOf" srcId="{95226D6D-DC9D-43A5-AC93-827EFF228E2A}" destId="{FEA17D8B-7307-4AC1-BA3A-35C631CF2D8B}" srcOrd="1" destOrd="0" presId="urn:microsoft.com/office/officeart/2016/7/layout/LinearArrowProcessNumbered#1"/>
    <dgm:cxn modelId="{AD56DB09-87F0-42B0-84A3-7BB7809229F3}" type="presParOf" srcId="{FEA17D8B-7307-4AC1-BA3A-35C631CF2D8B}" destId="{E6547311-AF0E-4FCF-BDD0-47989B866E24}" srcOrd="0" destOrd="0" presId="urn:microsoft.com/office/officeart/2016/7/layout/LinearArrowProcessNumbered#1"/>
    <dgm:cxn modelId="{1F1A5182-9619-4798-9CAF-D53A90DEA34D}" type="presParOf" srcId="{FEA17D8B-7307-4AC1-BA3A-35C631CF2D8B}" destId="{AE6DFE2B-B7F2-4F30-B659-B552E321FADD}" srcOrd="1" destOrd="0" presId="urn:microsoft.com/office/officeart/2016/7/layout/LinearArrowProcessNumbered#1"/>
    <dgm:cxn modelId="{E516E0E1-E2C0-4D6A-A968-452B27DECC33}" type="presParOf" srcId="{FEA17D8B-7307-4AC1-BA3A-35C631CF2D8B}" destId="{5245C8DA-1E76-407A-B430-701BCCF29F00}" srcOrd="2" destOrd="0" presId="urn:microsoft.com/office/officeart/2016/7/layout/LinearArrowProcessNumbered#1"/>
    <dgm:cxn modelId="{9175FCC8-0A0C-4E31-A3B3-971C46D3DF74}" type="presParOf" srcId="{FEA17D8B-7307-4AC1-BA3A-35C631CF2D8B}" destId="{8D76F590-811B-447B-8CED-7534489F45EC}" srcOrd="3" destOrd="0" presId="urn:microsoft.com/office/officeart/2016/7/layout/LinearArrowProcessNumbered#1"/>
    <dgm:cxn modelId="{381290E6-C932-4E85-8DB9-C439C64C4C26}" type="presParOf" srcId="{95226D6D-DC9D-43A5-AC93-827EFF228E2A}" destId="{D997FB1E-CF8D-4F5C-9E93-059F85035C01}" srcOrd="2" destOrd="0" presId="urn:microsoft.com/office/officeart/2016/7/layout/LinearArrowProcessNumbered#1"/>
    <dgm:cxn modelId="{E537C05D-53BB-4C4C-AC73-C6455980C74B}" type="presParOf" srcId="{D9938462-A694-4D2B-BC8A-98DD7FFDFAAA}" destId="{5BD921B9-FF63-486B-BBF5-5535F2AA32B5}" srcOrd="5" destOrd="0" presId="urn:microsoft.com/office/officeart/2016/7/layout/LinearArrowProcessNumbered#1"/>
    <dgm:cxn modelId="{3A78D317-010B-409E-A0C5-1AB9329DE22C}" type="presParOf" srcId="{D9938462-A694-4D2B-BC8A-98DD7FFDFAAA}" destId="{F093D1EA-1E4B-4611-A553-45F589D6189E}" srcOrd="6" destOrd="0" presId="urn:microsoft.com/office/officeart/2016/7/layout/LinearArrowProcessNumbered#1"/>
    <dgm:cxn modelId="{8AF1F224-00E1-4D84-ADE6-04C9AC31B5BE}" type="presParOf" srcId="{F093D1EA-1E4B-4611-A553-45F589D6189E}" destId="{200EAA04-D9FF-4E34-8629-9FF0013CAD96}" srcOrd="0" destOrd="0" presId="urn:microsoft.com/office/officeart/2016/7/layout/LinearArrowProcessNumbered#1"/>
    <dgm:cxn modelId="{92E9138B-6A86-4355-8521-1A6E8E247B26}" type="presParOf" srcId="{F093D1EA-1E4B-4611-A553-45F589D6189E}" destId="{311144D1-3BA2-4573-AB3C-C1D2F0AEE5A2}" srcOrd="1" destOrd="0" presId="urn:microsoft.com/office/officeart/2016/7/layout/LinearArrowProcessNumbered#1"/>
    <dgm:cxn modelId="{A79058EC-36BE-472A-9745-EE023D2F99F8}" type="presParOf" srcId="{311144D1-3BA2-4573-AB3C-C1D2F0AEE5A2}" destId="{B301E9C0-66A8-4889-AB14-A827A90B7730}" srcOrd="0" destOrd="0" presId="urn:microsoft.com/office/officeart/2016/7/layout/LinearArrowProcessNumbered#1"/>
    <dgm:cxn modelId="{3B2E8B13-A96E-4C99-8E41-9C50CF00F036}" type="presParOf" srcId="{311144D1-3BA2-4573-AB3C-C1D2F0AEE5A2}" destId="{C520B667-F0A6-4456-B459-83C4807E6047}" srcOrd="1" destOrd="0" presId="urn:microsoft.com/office/officeart/2016/7/layout/LinearArrowProcessNumbered#1"/>
    <dgm:cxn modelId="{FCAE9093-5193-4B6B-94E4-7A2C75B9C9ED}" type="presParOf" srcId="{311144D1-3BA2-4573-AB3C-C1D2F0AEE5A2}" destId="{ADD1CCE4-82A5-468F-8BC5-15D0185DBB4E}" srcOrd="2" destOrd="0" presId="urn:microsoft.com/office/officeart/2016/7/layout/LinearArrowProcessNumbered#1"/>
    <dgm:cxn modelId="{D9970249-2A11-4DDE-B24B-F7696775BF6E}" type="presParOf" srcId="{311144D1-3BA2-4573-AB3C-C1D2F0AEE5A2}" destId="{C251040B-EE34-45B4-9F5D-BC733169E090}" srcOrd="3" destOrd="0" presId="urn:microsoft.com/office/officeart/2016/7/layout/LinearArrowProcessNumbered#1"/>
    <dgm:cxn modelId="{439A1842-F0B6-4610-B149-E995DD50E26F}" type="presParOf" srcId="{F093D1EA-1E4B-4611-A553-45F589D6189E}" destId="{12E9BEA5-B7F5-4B40-9B17-6A733AF73901}" srcOrd="2" destOrd="0" presId="urn:microsoft.com/office/officeart/2016/7/layout/LinearArrowProcessNumbered#1"/>
    <dgm:cxn modelId="{7A1422A7-C125-4A27-853F-D99DF137AD04}" type="presParOf" srcId="{D9938462-A694-4D2B-BC8A-98DD7FFDFAAA}" destId="{35E6EF17-E484-4B06-BD04-1114BDD6AE49}" srcOrd="7" destOrd="0" presId="urn:microsoft.com/office/officeart/2016/7/layout/LinearArrowProcessNumbered#1"/>
    <dgm:cxn modelId="{2D074049-F8C2-4C50-B0DE-9796ED379050}" type="presParOf" srcId="{D9938462-A694-4D2B-BC8A-98DD7FFDFAAA}" destId="{F191E6AC-D335-43FD-9BCC-B6410C726B8A}" srcOrd="8" destOrd="0" presId="urn:microsoft.com/office/officeart/2016/7/layout/LinearArrowProcessNumbered#1"/>
    <dgm:cxn modelId="{E40E180A-9791-43B4-ABF6-75A6F103C1A2}" type="presParOf" srcId="{F191E6AC-D335-43FD-9BCC-B6410C726B8A}" destId="{691B272D-AEC8-430E-936D-2AB0A64D72AE}" srcOrd="0" destOrd="0" presId="urn:microsoft.com/office/officeart/2016/7/layout/LinearArrowProcessNumbered#1"/>
    <dgm:cxn modelId="{86E58116-E15D-482E-BAD1-90B3B170F2FB}" type="presParOf" srcId="{F191E6AC-D335-43FD-9BCC-B6410C726B8A}" destId="{00E7883D-13E0-419A-8CB6-169DF9386E10}" srcOrd="1" destOrd="0" presId="urn:microsoft.com/office/officeart/2016/7/layout/LinearArrowProcessNumbered#1"/>
    <dgm:cxn modelId="{5118885E-4AB5-4839-A684-6D2769C21178}" type="presParOf" srcId="{00E7883D-13E0-419A-8CB6-169DF9386E10}" destId="{98FC13F5-E633-4E1D-AC5F-6F956633F8CC}" srcOrd="0" destOrd="0" presId="urn:microsoft.com/office/officeart/2016/7/layout/LinearArrowProcessNumbered#1"/>
    <dgm:cxn modelId="{069B09BD-CB12-4861-8649-6569163AD350}" type="presParOf" srcId="{00E7883D-13E0-419A-8CB6-169DF9386E10}" destId="{852C83FD-BB6A-41CB-BDAC-26661C8025B8}" srcOrd="1" destOrd="0" presId="urn:microsoft.com/office/officeart/2016/7/layout/LinearArrowProcessNumbered#1"/>
    <dgm:cxn modelId="{06028961-C0C2-4751-B578-785C7615600E}" type="presParOf" srcId="{00E7883D-13E0-419A-8CB6-169DF9386E10}" destId="{A40815D7-3BD6-44D4-A32A-A6FD819154DF}" srcOrd="2" destOrd="0" presId="urn:microsoft.com/office/officeart/2016/7/layout/LinearArrowProcessNumbered#1"/>
    <dgm:cxn modelId="{13CCEE06-4894-4DFD-93BC-9CC0E4AB9F2F}" type="presParOf" srcId="{00E7883D-13E0-419A-8CB6-169DF9386E10}" destId="{13747DFA-6414-464B-A499-B8238DDAD9A2}" srcOrd="3" destOrd="0" presId="urn:microsoft.com/office/officeart/2016/7/layout/LinearArrowProcessNumbered#1"/>
    <dgm:cxn modelId="{C677B61A-47EA-40C1-9A4D-A73F136C4604}" type="presParOf" srcId="{F191E6AC-D335-43FD-9BCC-B6410C726B8A}" destId="{B116FA97-1FAE-40A9-8C85-DB8F4C91EF7C}" srcOrd="2" destOrd="0" presId="urn:microsoft.com/office/officeart/2016/7/layout/LinearArrow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42449-10A1-4278-B96C-C4ABAB189E46}">
      <dsp:nvSpPr>
        <dsp:cNvPr id="0" name=""/>
        <dsp:cNvSpPr/>
      </dsp:nvSpPr>
      <dsp:spPr>
        <a:xfrm>
          <a:off x="1052586" y="811276"/>
          <a:ext cx="841042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84251-3D1A-453A-AC20-F2E87A36EEF3}">
      <dsp:nvSpPr>
        <dsp:cNvPr id="0" name=""/>
        <dsp:cNvSpPr/>
      </dsp:nvSpPr>
      <dsp:spPr>
        <a:xfrm>
          <a:off x="1944092" y="740665"/>
          <a:ext cx="96719" cy="18166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80E2B-37E7-47C5-9407-98DE51395E71}">
      <dsp:nvSpPr>
        <dsp:cNvPr id="0" name=""/>
        <dsp:cNvSpPr/>
      </dsp:nvSpPr>
      <dsp:spPr>
        <a:xfrm>
          <a:off x="525631" y="389487"/>
          <a:ext cx="843651" cy="843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</a:p>
      </dsp:txBody>
      <dsp:txXfrm>
        <a:off x="649181" y="513037"/>
        <a:ext cx="596551" cy="596551"/>
      </dsp:txXfrm>
    </dsp:sp>
    <dsp:sp modelId="{2D736B05-B42D-46EA-852B-C2BFDDD5591E}">
      <dsp:nvSpPr>
        <dsp:cNvPr id="0" name=""/>
        <dsp:cNvSpPr/>
      </dsp:nvSpPr>
      <dsp:spPr>
        <a:xfrm>
          <a:off x="1283" y="1398738"/>
          <a:ext cx="1892345" cy="20884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/>
            <a:t>15 September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/>
            <a:t>Initial site visit and property tour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i="0" u="none" kern="1200"/>
        </a:p>
      </dsp:txBody>
      <dsp:txXfrm>
        <a:off x="1283" y="1777207"/>
        <a:ext cx="1892345" cy="1709981"/>
      </dsp:txXfrm>
    </dsp:sp>
    <dsp:sp modelId="{69403660-B91F-4F31-9188-E4F56CDF83C4}">
      <dsp:nvSpPr>
        <dsp:cNvPr id="0" name=""/>
        <dsp:cNvSpPr/>
      </dsp:nvSpPr>
      <dsp:spPr>
        <a:xfrm>
          <a:off x="2103890" y="811276"/>
          <a:ext cx="1892345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C13A9-1FDD-4FC4-A337-CF907FF0D233}">
      <dsp:nvSpPr>
        <dsp:cNvPr id="0" name=""/>
        <dsp:cNvSpPr/>
      </dsp:nvSpPr>
      <dsp:spPr>
        <a:xfrm>
          <a:off x="4046698" y="740664"/>
          <a:ext cx="96719" cy="18166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F8023-7BBB-4718-BC8F-AC65EE454DC6}">
      <dsp:nvSpPr>
        <dsp:cNvPr id="0" name=""/>
        <dsp:cNvSpPr/>
      </dsp:nvSpPr>
      <dsp:spPr>
        <a:xfrm>
          <a:off x="2628237" y="389486"/>
          <a:ext cx="843651" cy="843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</a:p>
      </dsp:txBody>
      <dsp:txXfrm>
        <a:off x="2751787" y="513036"/>
        <a:ext cx="596551" cy="596551"/>
      </dsp:txXfrm>
    </dsp:sp>
    <dsp:sp modelId="{C988C04E-40E3-4D68-BF18-66EFFEEF4EB2}">
      <dsp:nvSpPr>
        <dsp:cNvPr id="0" name=""/>
        <dsp:cNvSpPr/>
      </dsp:nvSpPr>
      <dsp:spPr>
        <a:xfrm>
          <a:off x="2103890" y="1398738"/>
          <a:ext cx="1892345" cy="20884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none" kern="1200" dirty="0"/>
            <a:t>27 September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Species identification practice @ Beach </a:t>
          </a:r>
          <a:r>
            <a:rPr lang="en-CA" sz="2000" b="1" kern="1200" dirty="0"/>
            <a:t>One</a:t>
          </a:r>
          <a:r>
            <a:rPr lang="en-US" sz="2000" b="1" kern="1200" dirty="0"/>
            <a:t> and drone flying</a:t>
          </a:r>
        </a:p>
      </dsp:txBody>
      <dsp:txXfrm>
        <a:off x="2103890" y="1777207"/>
        <a:ext cx="1892345" cy="1709981"/>
      </dsp:txXfrm>
    </dsp:sp>
    <dsp:sp modelId="{E6547311-AF0E-4FCF-BDD0-47989B866E24}">
      <dsp:nvSpPr>
        <dsp:cNvPr id="0" name=""/>
        <dsp:cNvSpPr/>
      </dsp:nvSpPr>
      <dsp:spPr>
        <a:xfrm>
          <a:off x="4206496" y="811276"/>
          <a:ext cx="1892345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DFE2B-B7F2-4F30-B659-B552E321FADD}">
      <dsp:nvSpPr>
        <dsp:cNvPr id="0" name=""/>
        <dsp:cNvSpPr/>
      </dsp:nvSpPr>
      <dsp:spPr>
        <a:xfrm>
          <a:off x="6149305" y="740664"/>
          <a:ext cx="96719" cy="18166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5C8DA-1E76-407A-B430-701BCCF29F00}">
      <dsp:nvSpPr>
        <dsp:cNvPr id="0" name=""/>
        <dsp:cNvSpPr/>
      </dsp:nvSpPr>
      <dsp:spPr>
        <a:xfrm>
          <a:off x="4730844" y="389486"/>
          <a:ext cx="843651" cy="843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</a:p>
      </dsp:txBody>
      <dsp:txXfrm>
        <a:off x="4854394" y="513036"/>
        <a:ext cx="596551" cy="596551"/>
      </dsp:txXfrm>
    </dsp:sp>
    <dsp:sp modelId="{D997FB1E-CF8D-4F5C-9E93-059F85035C01}">
      <dsp:nvSpPr>
        <dsp:cNvPr id="0" name=""/>
        <dsp:cNvSpPr/>
      </dsp:nvSpPr>
      <dsp:spPr>
        <a:xfrm>
          <a:off x="4206496" y="1398738"/>
          <a:ext cx="1892345" cy="20884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</a:t>
          </a:r>
          <a:r>
            <a:rPr lang="en-US" sz="2400" b="1" kern="1200" baseline="0" dirty="0"/>
            <a:t> October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/>
            <a:t>Beach </a:t>
          </a:r>
          <a:r>
            <a:rPr lang="en-CA" sz="2000" b="1" kern="1200" baseline="0" dirty="0"/>
            <a:t>One </a:t>
          </a:r>
          <a:r>
            <a:rPr lang="en-US" sz="2000" b="1" kern="1200" baseline="0" dirty="0"/>
            <a:t>data collection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4206496" y="1777207"/>
        <a:ext cx="1892345" cy="1709981"/>
      </dsp:txXfrm>
    </dsp:sp>
    <dsp:sp modelId="{B301E9C0-66A8-4889-AB14-A827A90B7730}">
      <dsp:nvSpPr>
        <dsp:cNvPr id="0" name=""/>
        <dsp:cNvSpPr/>
      </dsp:nvSpPr>
      <dsp:spPr>
        <a:xfrm>
          <a:off x="6309103" y="811276"/>
          <a:ext cx="1892345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0B667-F0A6-4456-B459-83C4807E6047}">
      <dsp:nvSpPr>
        <dsp:cNvPr id="0" name=""/>
        <dsp:cNvSpPr/>
      </dsp:nvSpPr>
      <dsp:spPr>
        <a:xfrm>
          <a:off x="8251911" y="740664"/>
          <a:ext cx="96719" cy="18166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1CCE4-82A5-468F-8BC5-15D0185DBB4E}">
      <dsp:nvSpPr>
        <dsp:cNvPr id="0" name=""/>
        <dsp:cNvSpPr/>
      </dsp:nvSpPr>
      <dsp:spPr>
        <a:xfrm>
          <a:off x="6833450" y="389486"/>
          <a:ext cx="843651" cy="843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</a:p>
      </dsp:txBody>
      <dsp:txXfrm>
        <a:off x="6957000" y="513036"/>
        <a:ext cx="596551" cy="596551"/>
      </dsp:txXfrm>
    </dsp:sp>
    <dsp:sp modelId="{12E9BEA5-B7F5-4B40-9B17-6A733AF73901}">
      <dsp:nvSpPr>
        <dsp:cNvPr id="0" name=""/>
        <dsp:cNvSpPr/>
      </dsp:nvSpPr>
      <dsp:spPr>
        <a:xfrm>
          <a:off x="6309103" y="1398738"/>
          <a:ext cx="1892345" cy="20884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27</a:t>
          </a:r>
          <a:r>
            <a:rPr lang="en-US" sz="2400" b="1" kern="1200" baseline="0" dirty="0"/>
            <a:t> October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/>
            <a:t>Cove site data collection</a:t>
          </a:r>
          <a:endParaRPr lang="en-US" sz="2000" b="1" kern="1200" dirty="0"/>
        </a:p>
      </dsp:txBody>
      <dsp:txXfrm>
        <a:off x="6309103" y="1777207"/>
        <a:ext cx="1892345" cy="1709981"/>
      </dsp:txXfrm>
    </dsp:sp>
    <dsp:sp modelId="{98FC13F5-E633-4E1D-AC5F-6F956633F8CC}">
      <dsp:nvSpPr>
        <dsp:cNvPr id="0" name=""/>
        <dsp:cNvSpPr/>
      </dsp:nvSpPr>
      <dsp:spPr>
        <a:xfrm>
          <a:off x="8411709" y="811276"/>
          <a:ext cx="94617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815D7-3BD6-44D4-A32A-A6FD819154DF}">
      <dsp:nvSpPr>
        <dsp:cNvPr id="0" name=""/>
        <dsp:cNvSpPr/>
      </dsp:nvSpPr>
      <dsp:spPr>
        <a:xfrm>
          <a:off x="8936057" y="389486"/>
          <a:ext cx="843651" cy="843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8" tIns="32738" rIns="32738" bIns="32738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</a:t>
          </a:r>
        </a:p>
      </dsp:txBody>
      <dsp:txXfrm>
        <a:off x="9059607" y="513036"/>
        <a:ext cx="596551" cy="596551"/>
      </dsp:txXfrm>
    </dsp:sp>
    <dsp:sp modelId="{B116FA97-1FAE-40A9-8C85-DB8F4C91EF7C}">
      <dsp:nvSpPr>
        <dsp:cNvPr id="0" name=""/>
        <dsp:cNvSpPr/>
      </dsp:nvSpPr>
      <dsp:spPr>
        <a:xfrm>
          <a:off x="8411709" y="1398738"/>
          <a:ext cx="1892345" cy="208845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70" tIns="165100" rIns="149270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3</a:t>
          </a:r>
          <a:r>
            <a:rPr lang="en-US" sz="2400" b="1" kern="1200" baseline="0" dirty="0"/>
            <a:t> November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/>
            <a:t>Beach </a:t>
          </a:r>
          <a:r>
            <a:rPr lang="en-CA" sz="2000" b="1" kern="1200" baseline="0" dirty="0"/>
            <a:t>Two</a:t>
          </a:r>
          <a:r>
            <a:rPr lang="en-US" sz="2000" b="1" kern="1200" baseline="0" dirty="0"/>
            <a:t> data collection</a:t>
          </a:r>
          <a:endParaRPr lang="en-US" sz="2000" b="1" kern="1200" dirty="0"/>
        </a:p>
      </dsp:txBody>
      <dsp:txXfrm>
        <a:off x="8411709" y="1777207"/>
        <a:ext cx="1892345" cy="1709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#1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0BCCEA4B-F3EB-4171-AE59-457154E02EEE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6E793552-5898-4293-8C7D-49823170C6CF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E37CDDB0-D246-4BF3-A6BB-E15F509C93D9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676F-4DB5-46B8-8F00-05DB67D5471C}" type="datetimeFigureOut">
              <a:rPr lang="en-US" smtClean="0"/>
              <a:t>1/2/24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FD5B-C328-43D8-A4C7-929BECA3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E5AB-3192-4552-A220-BA06EA9D867F}" type="datetimeFigureOut">
              <a:rPr lang="en-US" smtClean="0"/>
              <a:t>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0E63-0F6A-47B0-8BD1-6E95B004C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Source for quadrats and species identification resources – Dr. Miriam Barbeau Coastal marine ecology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8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Total group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Total group hours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0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Elevation profile could explain less visible trend; and true low tide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Source for quadrats and species identification resources – Dr. Miriam Barbeau Coastal marine ecology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D0E63-0F6A-47B0-8BD1-6E95B004C8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8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33" descr="Tag=AccentColor&#10;Flavor=Light&#10;Target=Fill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4"/>
            <a:ext cx="6931152" cy="94183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8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17842"/>
            <a:ext cx="5157787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78608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17842"/>
            <a:ext cx="5183188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" y="2578608"/>
            <a:ext cx="3200400" cy="71124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" y="3339547"/>
            <a:ext cx="3200400" cy="29006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932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932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5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</p:spPr>
        <p:txBody>
          <a:bodyPr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8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1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649224"/>
            <a:ext cx="4178808" cy="5568696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07592"/>
            <a:ext cx="4992624" cy="4251960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28600">
              <a:defRPr sz="4000">
                <a:solidFill>
                  <a:schemeClr val="bg1"/>
                </a:solidFill>
              </a:defRPr>
            </a:lvl2pPr>
            <a:lvl3pPr marL="457200">
              <a:defRPr sz="36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4224" y="6355080"/>
            <a:ext cx="32004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7544" y="6355080"/>
            <a:ext cx="12801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10515600" cy="41056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552069 w 10515600"/>
              <a:gd name="connsiteY1" fmla="*/ 0 h 27432"/>
              <a:gd name="connsiteX2" fmla="*/ 893826 w 10515600"/>
              <a:gd name="connsiteY2" fmla="*/ 0 h 27432"/>
              <a:gd name="connsiteX3" fmla="*/ 1761363 w 10515600"/>
              <a:gd name="connsiteY3" fmla="*/ 0 h 27432"/>
              <a:gd name="connsiteX4" fmla="*/ 2313432 w 10515600"/>
              <a:gd name="connsiteY4" fmla="*/ 0 h 27432"/>
              <a:gd name="connsiteX5" fmla="*/ 2865501 w 10515600"/>
              <a:gd name="connsiteY5" fmla="*/ 0 h 27432"/>
              <a:gd name="connsiteX6" fmla="*/ 3733038 w 10515600"/>
              <a:gd name="connsiteY6" fmla="*/ 0 h 27432"/>
              <a:gd name="connsiteX7" fmla="*/ 4179951 w 10515600"/>
              <a:gd name="connsiteY7" fmla="*/ 0 h 27432"/>
              <a:gd name="connsiteX8" fmla="*/ 5047488 w 10515600"/>
              <a:gd name="connsiteY8" fmla="*/ 0 h 27432"/>
              <a:gd name="connsiteX9" fmla="*/ 5915025 w 10515600"/>
              <a:gd name="connsiteY9" fmla="*/ 0 h 27432"/>
              <a:gd name="connsiteX10" fmla="*/ 6572250 w 10515600"/>
              <a:gd name="connsiteY10" fmla="*/ 0 h 27432"/>
              <a:gd name="connsiteX11" fmla="*/ 7439787 w 10515600"/>
              <a:gd name="connsiteY11" fmla="*/ 0 h 27432"/>
              <a:gd name="connsiteX12" fmla="*/ 7991856 w 10515600"/>
              <a:gd name="connsiteY12" fmla="*/ 0 h 27432"/>
              <a:gd name="connsiteX13" fmla="*/ 8543925 w 10515600"/>
              <a:gd name="connsiteY13" fmla="*/ 0 h 27432"/>
              <a:gd name="connsiteX14" fmla="*/ 9306306 w 10515600"/>
              <a:gd name="connsiteY14" fmla="*/ 0 h 27432"/>
              <a:gd name="connsiteX15" fmla="*/ 9858375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9753219 w 10515600"/>
              <a:gd name="connsiteY18" fmla="*/ 27432 h 27432"/>
              <a:gd name="connsiteX19" fmla="*/ 9411462 w 10515600"/>
              <a:gd name="connsiteY19" fmla="*/ 27432 h 27432"/>
              <a:gd name="connsiteX20" fmla="*/ 8964549 w 10515600"/>
              <a:gd name="connsiteY20" fmla="*/ 27432 h 27432"/>
              <a:gd name="connsiteX21" fmla="*/ 8097012 w 10515600"/>
              <a:gd name="connsiteY21" fmla="*/ 27432 h 27432"/>
              <a:gd name="connsiteX22" fmla="*/ 7439787 w 10515600"/>
              <a:gd name="connsiteY22" fmla="*/ 27432 h 27432"/>
              <a:gd name="connsiteX23" fmla="*/ 6992874 w 10515600"/>
              <a:gd name="connsiteY23" fmla="*/ 27432 h 27432"/>
              <a:gd name="connsiteX24" fmla="*/ 6335649 w 10515600"/>
              <a:gd name="connsiteY24" fmla="*/ 27432 h 27432"/>
              <a:gd name="connsiteX25" fmla="*/ 5993892 w 10515600"/>
              <a:gd name="connsiteY25" fmla="*/ 27432 h 27432"/>
              <a:gd name="connsiteX26" fmla="*/ 5652135 w 10515600"/>
              <a:gd name="connsiteY26" fmla="*/ 27432 h 27432"/>
              <a:gd name="connsiteX27" fmla="*/ 4994910 w 10515600"/>
              <a:gd name="connsiteY27" fmla="*/ 27432 h 27432"/>
              <a:gd name="connsiteX28" fmla="*/ 4547997 w 10515600"/>
              <a:gd name="connsiteY28" fmla="*/ 27432 h 27432"/>
              <a:gd name="connsiteX29" fmla="*/ 3785616 w 10515600"/>
              <a:gd name="connsiteY29" fmla="*/ 27432 h 27432"/>
              <a:gd name="connsiteX30" fmla="*/ 3338703 w 10515600"/>
              <a:gd name="connsiteY30" fmla="*/ 27432 h 27432"/>
              <a:gd name="connsiteX31" fmla="*/ 2576322 w 10515600"/>
              <a:gd name="connsiteY31" fmla="*/ 27432 h 27432"/>
              <a:gd name="connsiteX32" fmla="*/ 2234565 w 10515600"/>
              <a:gd name="connsiteY32" fmla="*/ 27432 h 27432"/>
              <a:gd name="connsiteX33" fmla="*/ 1472184 w 10515600"/>
              <a:gd name="connsiteY33" fmla="*/ 27432 h 27432"/>
              <a:gd name="connsiteX34" fmla="*/ 1025271 w 10515600"/>
              <a:gd name="connsiteY34" fmla="*/ 27432 h 27432"/>
              <a:gd name="connsiteX35" fmla="*/ 683514 w 10515600"/>
              <a:gd name="connsiteY35" fmla="*/ 27432 h 27432"/>
              <a:gd name="connsiteX36" fmla="*/ 0 w 10515600"/>
              <a:gd name="connsiteY36" fmla="*/ 27432 h 27432"/>
              <a:gd name="connsiteX37" fmla="*/ 0 w 10515600"/>
              <a:gd name="connsiteY37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288"/>
            <a:ext cx="10515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4" r:id="rId5"/>
    <p:sldLayoutId id="2147483751" r:id="rId6"/>
    <p:sldLayoutId id="2147483752" r:id="rId7"/>
    <p:sldLayoutId id="2147483753" r:id="rId8"/>
    <p:sldLayoutId id="2147483724" r:id="rId9"/>
    <p:sldLayoutId id="2147483737" r:id="rId10"/>
    <p:sldLayoutId id="2147483755" r:id="rId11"/>
    <p:sldLayoutId id="2147483754" r:id="rId12"/>
    <p:sldLayoutId id="214748375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0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91" y="325369"/>
            <a:ext cx="6173960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err="1">
                <a:solidFill>
                  <a:schemeClr val="tx1"/>
                </a:solidFill>
                <a:latin typeface="Abadi" panose="020B0604020104020204" pitchFamily="34" charset="0"/>
              </a:rPr>
              <a:t>Deadmans</a:t>
            </a:r>
            <a:r>
              <a:rPr lang="en-US" sz="5400">
                <a:solidFill>
                  <a:schemeClr val="tx1"/>
                </a:solidFill>
                <a:latin typeface="Abadi" panose="020B0604020104020204" pitchFamily="34" charset="0"/>
              </a:rPr>
              <a:t> Head</a:t>
            </a:r>
            <a:br>
              <a:rPr lang="en-US" sz="5400">
                <a:solidFill>
                  <a:schemeClr val="tx1"/>
                </a:solidFill>
                <a:latin typeface="Abadi" panose="020B0604020104020204" pitchFamily="34" charset="0"/>
              </a:rPr>
            </a:br>
            <a:r>
              <a:rPr lang="en-US" sz="5400">
                <a:solidFill>
                  <a:schemeClr val="tx1"/>
                </a:solidFill>
                <a:latin typeface="Abadi" panose="020B0604020104020204" pitchFamily="34" charset="0"/>
              </a:rPr>
              <a:t>Living Laboratory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5697E1"/>
          </a:solidFill>
          <a:ln w="38100" cap="rnd">
            <a:solidFill>
              <a:srgbClr val="5697E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2D86-784C-417D-9AD4-AF18311FB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060" y="2872899"/>
            <a:ext cx="4619610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b="1">
                <a:solidFill>
                  <a:schemeClr val="tx1"/>
                </a:solidFill>
                <a:latin typeface="Aldhabi" pitchFamily="2" charset="-78"/>
                <a:cs typeface="Aldhabi" pitchFamily="2" charset="-78"/>
              </a:rPr>
              <a:t>ENVS6007: Practicum in Water, Wildlife, and Environmental Management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Aldhabi" pitchFamily="2" charset="-78"/>
                <a:cs typeface="Aldhabi" pitchFamily="2" charset="-78"/>
              </a:rPr>
              <a:t>Allysia Murphy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Aldhabi" pitchFamily="2" charset="-78"/>
                <a:cs typeface="Aldhabi" pitchFamily="2" charset="-78"/>
              </a:rPr>
              <a:t>Sarah Dooley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Aldhabi" pitchFamily="2" charset="-78"/>
                <a:cs typeface="Aldhabi" pitchFamily="2" charset="-78"/>
              </a:rPr>
              <a:t>Allison Meister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Aldhabi" pitchFamily="2" charset="-78"/>
                <a:cs typeface="Aldhabi" pitchFamily="2" charset="-78"/>
              </a:rPr>
              <a:t>Kianna Hughes Clarke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Aldhabi" pitchFamily="2" charset="-78"/>
                <a:cs typeface="Aldhabi" pitchFamily="2" charset="-78"/>
              </a:rPr>
              <a:t>Dhiman Sen</a:t>
            </a:r>
          </a:p>
          <a:p>
            <a:pPr algn="l">
              <a:lnSpc>
                <a:spcPct val="100000"/>
              </a:lnSpc>
            </a:pPr>
            <a:endParaRPr lang="en-US" sz="2200" b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92738-7432-32B9-64DF-2C92A9F7D4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D9CA0-1791-40C7-A419-1A0FC27F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Field Research Dates</a:t>
            </a:r>
            <a:endParaRPr lang="en-US"/>
          </a:p>
        </p:txBody>
      </p:sp>
      <p:graphicFrame>
        <p:nvGraphicFramePr>
          <p:cNvPr id="9" name="Content Placeholder 4" descr="timeline SmartArt graphic">
            <a:extLst>
              <a:ext uri="{FF2B5EF4-FFF2-40B4-BE49-F238E27FC236}">
                <a16:creationId xmlns:a16="http://schemas.microsoft.com/office/drawing/2014/main" id="{F1FE7965-FFF1-4D76-8410-67C3D7905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343264"/>
              </p:ext>
            </p:extLst>
          </p:nvPr>
        </p:nvGraphicFramePr>
        <p:xfrm>
          <a:off x="841375" y="2305050"/>
          <a:ext cx="10515600" cy="387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691C424-E2FD-4E00-6615-90BFA597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14BF888-86E6-5890-5187-C74448D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8760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9EB6-3FA1-BD58-B2C9-2CC5ED8A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Results – Time Spent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CA61463-8F60-B87B-203F-B07F1B34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11E6290-1DF1-B7C7-3673-7417A0920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E40731-DA4D-18E4-1626-47A48016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53" y="2651567"/>
            <a:ext cx="11722768" cy="262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70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5FE5-7724-CA8F-B105-7D031C4F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91" y="501649"/>
            <a:ext cx="10515600" cy="1535557"/>
          </a:xfrm>
          <a:solidFill>
            <a:schemeClr val="bg1"/>
          </a:solidFill>
        </p:spPr>
        <p:txBody>
          <a:bodyPr/>
          <a:lstStyle/>
          <a:p>
            <a:r>
              <a:rPr lang="en-CA"/>
              <a:t>Results – Species Identified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0639E-79D3-02F2-E0E4-81B7935B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4813092" cy="4105656"/>
          </a:xfrm>
        </p:spPr>
        <p:txBody>
          <a:bodyPr/>
          <a:lstStyle/>
          <a:p>
            <a:pPr marL="0" indent="0">
              <a:buNone/>
            </a:pPr>
            <a:r>
              <a:rPr lang="en-CA" b="1"/>
              <a:t>In Quadrats: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DFC234-FFF1-341D-4E4E-3DF7F00B283E}"/>
              </a:ext>
            </a:extLst>
          </p:cNvPr>
          <p:cNvSpPr txBox="1">
            <a:spLocks/>
          </p:cNvSpPr>
          <p:nvPr/>
        </p:nvSpPr>
        <p:spPr>
          <a:xfrm>
            <a:off x="4703175" y="2075688"/>
            <a:ext cx="3161963" cy="4105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/>
              <a:t>Additional Species: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872847-8894-D2C8-FCA9-BB0A609ECD00}"/>
              </a:ext>
            </a:extLst>
          </p:cNvPr>
          <p:cNvGrpSpPr/>
          <p:nvPr/>
        </p:nvGrpSpPr>
        <p:grpSpPr>
          <a:xfrm>
            <a:off x="4654561" y="2638563"/>
            <a:ext cx="2772688" cy="2273229"/>
            <a:chOff x="8581958" y="2638563"/>
            <a:chExt cx="2772688" cy="22732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AACB25-04CB-02F2-D378-435C661BC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5334" y="3651792"/>
              <a:ext cx="1949312" cy="126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5ABCD23-F101-65E5-3C67-13C7E747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1958" y="3651792"/>
              <a:ext cx="945501" cy="126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120546-C255-C449-70E5-576A9A4D9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1958" y="2638563"/>
              <a:ext cx="1249084" cy="108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F1F2A0-657C-CE37-2C31-1308494D4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6693" y="2638563"/>
              <a:ext cx="1547107" cy="108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F196CE-42B0-F045-1414-54CF690D3DA3}"/>
              </a:ext>
            </a:extLst>
          </p:cNvPr>
          <p:cNvGrpSpPr/>
          <p:nvPr/>
        </p:nvGrpSpPr>
        <p:grpSpPr>
          <a:xfrm>
            <a:off x="761055" y="2638563"/>
            <a:ext cx="3453564" cy="3790458"/>
            <a:chOff x="761055" y="2638563"/>
            <a:chExt cx="3453564" cy="37904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3D91C2-3049-A000-F7DD-34DC4762B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1933" y="2639163"/>
              <a:ext cx="1082686" cy="108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28C639-FF60-AF73-12D4-DF8C427B4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096" y="4881021"/>
              <a:ext cx="1161616" cy="1548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7F17A7-5699-003F-F96B-D8C732005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8751" y="4881021"/>
              <a:ext cx="1161615" cy="1548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E0FEB84-1D91-FDA1-4737-C1EBF7904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0594" y="4881021"/>
              <a:ext cx="1161615" cy="1548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8DB9B43-01E9-E1DB-9F15-0F5E0EFF8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096" y="2638563"/>
              <a:ext cx="1308950" cy="108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0579B3A-07EC-7369-7DA8-BE94E27B3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7482" y="2638563"/>
              <a:ext cx="1231051" cy="108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22B109-4533-426D-4C08-BA1287088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8857" y="3687792"/>
              <a:ext cx="1125762" cy="1224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D80E40-BF34-D89F-F8EE-32EBDF94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7453" y="3687792"/>
              <a:ext cx="918486" cy="1224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B9DB17-E4CB-FCDD-8308-260D7D3E6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055" y="3687792"/>
              <a:ext cx="1401138" cy="1224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A264C8A-FDF4-CD84-BEDF-33200626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5C56D26-A6BF-B1E9-414B-40718B4B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11779C-05CA-18DC-A79C-09965893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3511" y="29183"/>
            <a:ext cx="3780722" cy="67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9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>
                <a:solidFill>
                  <a:schemeClr val="tx1"/>
                </a:solidFill>
              </a:rPr>
              <a:t>Drone Imagery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426281"/>
          </a:solidFill>
          <a:ln w="38100" cap="rnd">
            <a:solidFill>
              <a:srgbClr val="42628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879B-7534-4AE1-813D-DDCAD3281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DJI Matrix 300 RTK</a:t>
            </a:r>
          </a:p>
          <a:p>
            <a:pPr marL="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DJI </a:t>
            </a:r>
            <a:r>
              <a:rPr lang="en-US" err="1">
                <a:solidFill>
                  <a:schemeClr val="tx1"/>
                </a:solidFill>
              </a:rPr>
              <a:t>Zenmuse</a:t>
            </a:r>
            <a:r>
              <a:rPr lang="en-US">
                <a:solidFill>
                  <a:schemeClr val="tx1"/>
                </a:solidFill>
              </a:rPr>
              <a:t> XT2</a:t>
            </a:r>
          </a:p>
          <a:p>
            <a:pPr marL="457200" lvl="1"/>
            <a:r>
              <a:rPr lang="en-US">
                <a:solidFill>
                  <a:schemeClr val="tx1"/>
                </a:solidFill>
              </a:rPr>
              <a:t>4K visual camera</a:t>
            </a:r>
          </a:p>
          <a:p>
            <a:pPr marL="457200" lvl="1"/>
            <a:r>
              <a:rPr lang="en-US">
                <a:solidFill>
                  <a:schemeClr val="tx1"/>
                </a:solidFill>
              </a:rPr>
              <a:t>FLIR Tau 2 thermal sensor</a:t>
            </a:r>
          </a:p>
          <a:p>
            <a:pPr marL="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n aerial view of land and water&#10;&#10;Description automatically generated">
            <a:extLst>
              <a:ext uri="{FF2B5EF4-FFF2-40B4-BE49-F238E27FC236}">
                <a16:creationId xmlns:a16="http://schemas.microsoft.com/office/drawing/2014/main" id="{CCB0220E-7EE4-C2EC-E200-47D606F80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386D171-527E-EED1-FEC3-BE8E3B2C6F31}"/>
              </a:ext>
            </a:extLst>
          </p:cNvPr>
          <p:cNvSpPr txBox="1">
            <a:spLocks/>
          </p:cNvSpPr>
          <p:nvPr/>
        </p:nvSpPr>
        <p:spPr>
          <a:xfrm>
            <a:off x="10522215" y="6414716"/>
            <a:ext cx="1371600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699FA49-6E94-A1A8-CB60-3DC6F20400F9}"/>
              </a:ext>
            </a:extLst>
          </p:cNvPr>
          <p:cNvSpPr txBox="1">
            <a:spLocks/>
          </p:cNvSpPr>
          <p:nvPr/>
        </p:nvSpPr>
        <p:spPr>
          <a:xfrm>
            <a:off x="434502" y="6356350"/>
            <a:ext cx="1251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87798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Beach 1</a:t>
            </a: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147C7031-1E3A-4EF7-A823-89F74BA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1D48B"/>
          </a:solidFill>
          <a:ln w="38100" cap="rnd">
            <a:solidFill>
              <a:srgbClr val="D1D48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aerial view of a land with land and trees&#10;&#10;Description automatically generated">
            <a:extLst>
              <a:ext uri="{FF2B5EF4-FFF2-40B4-BE49-F238E27FC236}">
                <a16:creationId xmlns:a16="http://schemas.microsoft.com/office/drawing/2014/main" id="{D4BD98D5-36EE-7FB5-1AFB-D96F3E321A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60" y="2023783"/>
            <a:ext cx="3582939" cy="4698940"/>
          </a:xfrm>
          <a:prstGeom prst="rect">
            <a:avLst/>
          </a:prstGeom>
        </p:spPr>
      </p:pic>
      <p:pic>
        <p:nvPicPr>
          <p:cNvPr id="46" name="Picture 45" descr="A aerial view of a beach&#10;&#10;Description automatically generated">
            <a:extLst>
              <a:ext uri="{FF2B5EF4-FFF2-40B4-BE49-F238E27FC236}">
                <a16:creationId xmlns:a16="http://schemas.microsoft.com/office/drawing/2014/main" id="{CCE3FE65-701B-9A9A-EB63-4A31AEF6CC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308" y="2023783"/>
            <a:ext cx="3594688" cy="4698940"/>
          </a:xfrm>
          <a:prstGeom prst="rect">
            <a:avLst/>
          </a:prstGeom>
        </p:spPr>
      </p:pic>
      <p:pic>
        <p:nvPicPr>
          <p:cNvPr id="44" name="Picture 43" descr="A map of a lake&#10;&#10;Description automatically generated">
            <a:extLst>
              <a:ext uri="{FF2B5EF4-FFF2-40B4-BE49-F238E27FC236}">
                <a16:creationId xmlns:a16="http://schemas.microsoft.com/office/drawing/2014/main" id="{A5A5C612-A46A-AEB2-289E-2C6BA767DB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08" y="2023783"/>
            <a:ext cx="3594688" cy="4698940"/>
          </a:xfrm>
          <a:prstGeom prst="rect">
            <a:avLst/>
          </a:prstGeom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3F5D795-C9B7-305C-26DD-AC8F5A22EE99}"/>
              </a:ext>
            </a:extLst>
          </p:cNvPr>
          <p:cNvSpPr txBox="1">
            <a:spLocks/>
          </p:cNvSpPr>
          <p:nvPr/>
        </p:nvSpPr>
        <p:spPr>
          <a:xfrm>
            <a:off x="369793" y="6017559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Tide</a:t>
            </a:r>
          </a:p>
          <a:p>
            <a:pPr marL="0"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BF7AA97-7099-D019-CC3C-91B13D01E345}"/>
              </a:ext>
            </a:extLst>
          </p:cNvPr>
          <p:cNvSpPr txBox="1">
            <a:spLocks/>
          </p:cNvSpPr>
          <p:nvPr/>
        </p:nvSpPr>
        <p:spPr>
          <a:xfrm>
            <a:off x="4307539" y="6022042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Tide</a:t>
            </a:r>
          </a:p>
          <a:p>
            <a:pPr marL="0"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FB1FDC5-F226-8281-E51E-AD0119036AEB}"/>
              </a:ext>
            </a:extLst>
          </p:cNvPr>
          <p:cNvSpPr txBox="1">
            <a:spLocks/>
          </p:cNvSpPr>
          <p:nvPr/>
        </p:nvSpPr>
        <p:spPr>
          <a:xfrm>
            <a:off x="8240806" y="6008595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103BD1A-4839-EE46-15B6-B19F2BF92E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2125"/>
            <a:ext cx="12192000" cy="12432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BA2E9FA-FF17-F779-2193-0068BC653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971"/>
            <a:ext cx="12192000" cy="11205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31450B7-EA92-BB4A-10B5-9E336BE196B2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56552C-0498-22D6-5DD8-53791FB2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8872"/>
            <a:ext cx="4114800" cy="43884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78364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F3F50B-3077-9CE8-EDF2-8AB9B3B30A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470" y="1919591"/>
            <a:ext cx="1484736" cy="2402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68331-EE7C-8136-7BF4-E2C7059EA6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996" y="1916633"/>
            <a:ext cx="1524782" cy="2460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FF992-8123-C1E6-FBE8-C661E6EA5F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085" y="1914344"/>
            <a:ext cx="1478485" cy="2369068"/>
          </a:xfrm>
          <a:prstGeom prst="rect">
            <a:avLst/>
          </a:prstGeom>
        </p:spPr>
      </p:pic>
      <p:pic>
        <p:nvPicPr>
          <p:cNvPr id="4" name="Picture 3" descr="A close-up of a pink and purple background&#10;&#10;Description automatically generated">
            <a:extLst>
              <a:ext uri="{FF2B5EF4-FFF2-40B4-BE49-F238E27FC236}">
                <a16:creationId xmlns:a16="http://schemas.microsoft.com/office/drawing/2014/main" id="{3324398D-188B-D8D9-9685-224BA1F231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2867" y="3375197"/>
            <a:ext cx="4677339" cy="2014854"/>
          </a:xfrm>
          <a:prstGeom prst="rect">
            <a:avLst/>
          </a:prstGeom>
        </p:spPr>
      </p:pic>
      <p:pic>
        <p:nvPicPr>
          <p:cNvPr id="8" name="Picture 7" descr="A purple and yellow background with white dots&#10;&#10;Description automatically generated">
            <a:extLst>
              <a:ext uri="{FF2B5EF4-FFF2-40B4-BE49-F238E27FC236}">
                <a16:creationId xmlns:a16="http://schemas.microsoft.com/office/drawing/2014/main" id="{8B008AA8-7BA7-098A-67C3-77D86FA24C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1176" y="3377487"/>
            <a:ext cx="4693883" cy="2008244"/>
          </a:xfrm>
          <a:prstGeom prst="rect">
            <a:avLst/>
          </a:prstGeom>
        </p:spPr>
      </p:pic>
      <p:pic>
        <p:nvPicPr>
          <p:cNvPr id="10" name="Picture 9" descr="A close-up of a pink and purple sky&#10;&#10;Description automatically generated">
            <a:extLst>
              <a:ext uri="{FF2B5EF4-FFF2-40B4-BE49-F238E27FC236}">
                <a16:creationId xmlns:a16="http://schemas.microsoft.com/office/drawing/2014/main" id="{58286413-D431-966E-CF30-29F0111E9A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62816" y="3344305"/>
            <a:ext cx="4698230" cy="2057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/>
              <a:t>Beach 1 (TIR)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AB31-AB0A-466D-8F3B-887FBDF6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8872"/>
            <a:ext cx="4114800" cy="43884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3F5D795-C9B7-305C-26DD-AC8F5A22EE99}"/>
              </a:ext>
            </a:extLst>
          </p:cNvPr>
          <p:cNvSpPr txBox="1">
            <a:spLocks/>
          </p:cNvSpPr>
          <p:nvPr/>
        </p:nvSpPr>
        <p:spPr>
          <a:xfrm>
            <a:off x="369793" y="6017559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Tide</a:t>
            </a:r>
          </a:p>
          <a:p>
            <a:pPr marL="0"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BF7AA97-7099-D019-CC3C-91B13D01E345}"/>
              </a:ext>
            </a:extLst>
          </p:cNvPr>
          <p:cNvSpPr txBox="1">
            <a:spLocks/>
          </p:cNvSpPr>
          <p:nvPr/>
        </p:nvSpPr>
        <p:spPr>
          <a:xfrm>
            <a:off x="4307539" y="6022042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Tide</a:t>
            </a:r>
          </a:p>
          <a:p>
            <a:pPr marL="0"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FB1FDC5-F226-8281-E51E-AD0119036AEB}"/>
              </a:ext>
            </a:extLst>
          </p:cNvPr>
          <p:cNvSpPr txBox="1">
            <a:spLocks/>
          </p:cNvSpPr>
          <p:nvPr/>
        </p:nvSpPr>
        <p:spPr>
          <a:xfrm>
            <a:off x="8240806" y="6008595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Tide</a:t>
            </a:r>
          </a:p>
          <a:p>
            <a:pPr marL="0"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DFCF267-149F-6508-C878-EAFD012BEA8E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atellite image of a land&#10;&#10;Description automatically generated">
            <a:extLst>
              <a:ext uri="{FF2B5EF4-FFF2-40B4-BE49-F238E27FC236}">
                <a16:creationId xmlns:a16="http://schemas.microsoft.com/office/drawing/2014/main" id="{14BC78AE-DF30-1490-0A80-9F688D7962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591" y="2017058"/>
            <a:ext cx="3802809" cy="4713194"/>
          </a:xfrm>
          <a:prstGeom prst="rect">
            <a:avLst/>
          </a:prstGeom>
        </p:spPr>
      </p:pic>
      <p:pic>
        <p:nvPicPr>
          <p:cNvPr id="4" name="Picture 3" descr="A map of land with water and trees&#10;&#10;Description automatically generated">
            <a:extLst>
              <a:ext uri="{FF2B5EF4-FFF2-40B4-BE49-F238E27FC236}">
                <a16:creationId xmlns:a16="http://schemas.microsoft.com/office/drawing/2014/main" id="{65D1DE57-6CF6-369A-01DE-8991D92BA2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7" y="2003612"/>
            <a:ext cx="3741772" cy="4713194"/>
          </a:xfrm>
          <a:prstGeom prst="rect">
            <a:avLst/>
          </a:prstGeom>
        </p:spPr>
      </p:pic>
      <p:pic>
        <p:nvPicPr>
          <p:cNvPr id="8" name="Picture 7" descr="A satellite image of a land&#10;&#10;Description automatically generated">
            <a:extLst>
              <a:ext uri="{FF2B5EF4-FFF2-40B4-BE49-F238E27FC236}">
                <a16:creationId xmlns:a16="http://schemas.microsoft.com/office/drawing/2014/main" id="{D66C30F0-D6DD-44F8-5DF7-99C80925F4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139" y="2010335"/>
            <a:ext cx="3816436" cy="471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Cove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3F5D795-C9B7-305C-26DD-AC8F5A22EE99}"/>
              </a:ext>
            </a:extLst>
          </p:cNvPr>
          <p:cNvSpPr txBox="1">
            <a:spLocks/>
          </p:cNvSpPr>
          <p:nvPr/>
        </p:nvSpPr>
        <p:spPr>
          <a:xfrm>
            <a:off x="369793" y="6017559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BF7AA97-7099-D019-CC3C-91B13D01E345}"/>
              </a:ext>
            </a:extLst>
          </p:cNvPr>
          <p:cNvSpPr txBox="1">
            <a:spLocks/>
          </p:cNvSpPr>
          <p:nvPr/>
        </p:nvSpPr>
        <p:spPr>
          <a:xfrm>
            <a:off x="4307539" y="6022042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FB1FDC5-F226-8281-E51E-AD0119036AEB}"/>
              </a:ext>
            </a:extLst>
          </p:cNvPr>
          <p:cNvSpPr txBox="1">
            <a:spLocks/>
          </p:cNvSpPr>
          <p:nvPr/>
        </p:nvSpPr>
        <p:spPr>
          <a:xfrm>
            <a:off x="8240806" y="6008595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A6A7354-FE16-AAA1-D4EA-4F5EB405CB9F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53697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1A457F4-5CA8-F7C8-9D85-15BFABA1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8872"/>
            <a:ext cx="4114800" cy="43884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47687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D28D46-1E92-A5E0-376A-3814A8067E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268" y="1909945"/>
            <a:ext cx="1427286" cy="2298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A5F40-CE30-8B6C-2370-4D1655CF45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728" y="1891721"/>
            <a:ext cx="1428534" cy="23008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962450-4D32-4F7C-AE06-97B62E9F30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316" y="1887166"/>
            <a:ext cx="1341288" cy="2298970"/>
          </a:xfrm>
          <a:prstGeom prst="rect">
            <a:avLst/>
          </a:prstGeom>
        </p:spPr>
      </p:pic>
      <p:pic>
        <p:nvPicPr>
          <p:cNvPr id="4" name="Picture 3" descr="A purple and yellow cloud&#10;&#10;Description automatically generated with medium confidence">
            <a:extLst>
              <a:ext uri="{FF2B5EF4-FFF2-40B4-BE49-F238E27FC236}">
                <a16:creationId xmlns:a16="http://schemas.microsoft.com/office/drawing/2014/main" id="{89B598EF-D5A8-281A-E64B-CA2408DE13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7874" y="3185464"/>
            <a:ext cx="4703883" cy="2346810"/>
          </a:xfrm>
          <a:prstGeom prst="rect">
            <a:avLst/>
          </a:prstGeom>
        </p:spPr>
      </p:pic>
      <p:pic>
        <p:nvPicPr>
          <p:cNvPr id="8" name="Picture 7" descr="A close-up of a purple and yellow image&#10;&#10;Description automatically generated">
            <a:extLst>
              <a:ext uri="{FF2B5EF4-FFF2-40B4-BE49-F238E27FC236}">
                <a16:creationId xmlns:a16="http://schemas.microsoft.com/office/drawing/2014/main" id="{E6DAA569-BB75-0F26-4B99-8CFB963935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4283" y="3214318"/>
            <a:ext cx="4703881" cy="2326431"/>
          </a:xfrm>
          <a:prstGeom prst="rect">
            <a:avLst/>
          </a:prstGeom>
        </p:spPr>
      </p:pic>
      <p:pic>
        <p:nvPicPr>
          <p:cNvPr id="10" name="Picture 9" descr="A purple and yellow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3CE07D0-2C73-80F5-ED6D-5A3B67113E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6650" y="3184315"/>
            <a:ext cx="4703882" cy="2358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Cove (TIR)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3F5D795-C9B7-305C-26DD-AC8F5A22EE99}"/>
              </a:ext>
            </a:extLst>
          </p:cNvPr>
          <p:cNvSpPr txBox="1">
            <a:spLocks/>
          </p:cNvSpPr>
          <p:nvPr/>
        </p:nvSpPr>
        <p:spPr>
          <a:xfrm>
            <a:off x="369793" y="6017559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BF7AA97-7099-D019-CC3C-91B13D01E345}"/>
              </a:ext>
            </a:extLst>
          </p:cNvPr>
          <p:cNvSpPr txBox="1">
            <a:spLocks/>
          </p:cNvSpPr>
          <p:nvPr/>
        </p:nvSpPr>
        <p:spPr>
          <a:xfrm>
            <a:off x="4307539" y="6022042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FB1FDC5-F226-8281-E51E-AD0119036AEB}"/>
              </a:ext>
            </a:extLst>
          </p:cNvPr>
          <p:cNvSpPr txBox="1">
            <a:spLocks/>
          </p:cNvSpPr>
          <p:nvPr/>
        </p:nvSpPr>
        <p:spPr>
          <a:xfrm>
            <a:off x="8240806" y="6008595"/>
            <a:ext cx="3550025" cy="69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Tide</a:t>
            </a:r>
          </a:p>
          <a:p>
            <a:pPr marL="0"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2629F75-86CB-D80F-FFE4-FE3F2C381F04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8C30CCD-AD55-12E0-4A9A-AA780BB1F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8872"/>
            <a:ext cx="4114800" cy="43884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394978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Elevation Data</a:t>
            </a: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72A1D0"/>
          </a:solidFill>
          <a:ln w="38100" cap="rnd">
            <a:solidFill>
              <a:srgbClr val="72A1D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aph of a sea level&#10;&#10;Description automatically generated with medium confidence">
            <a:extLst>
              <a:ext uri="{FF2B5EF4-FFF2-40B4-BE49-F238E27FC236}">
                <a16:creationId xmlns:a16="http://schemas.microsoft.com/office/drawing/2014/main" id="{4DF22305-B9BA-AE40-A0CF-FBCF8209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275" y="3285952"/>
            <a:ext cx="5928714" cy="3572048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graph showing the growth of a beach&#10;&#10;Description automatically generated">
            <a:extLst>
              <a:ext uri="{FF2B5EF4-FFF2-40B4-BE49-F238E27FC236}">
                <a16:creationId xmlns:a16="http://schemas.microsoft.com/office/drawing/2014/main" id="{E920C9CA-4581-F6A9-83D3-027A3F89F8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2755"/>
            <a:ext cx="6076687" cy="3585245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A river with trees on it&#10;&#10;Description automatically generated">
            <a:extLst>
              <a:ext uri="{FF2B5EF4-FFF2-40B4-BE49-F238E27FC236}">
                <a16:creationId xmlns:a16="http://schemas.microsoft.com/office/drawing/2014/main" id="{40DD4EBD-FF3B-A9F0-7B6C-B998FBA264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7" y="1416238"/>
            <a:ext cx="3839135" cy="2109257"/>
          </a:xfrm>
          <a:prstGeom prst="rect">
            <a:avLst/>
          </a:prstGeom>
        </p:spPr>
      </p:pic>
      <p:pic>
        <p:nvPicPr>
          <p:cNvPr id="11" name="Picture 10" descr="A landscape of a forest&#10;&#10;Description automatically generated with medium confidence">
            <a:extLst>
              <a:ext uri="{FF2B5EF4-FFF2-40B4-BE49-F238E27FC236}">
                <a16:creationId xmlns:a16="http://schemas.microsoft.com/office/drawing/2014/main" id="{FE1AA2B8-3070-368A-D732-1D5342D860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45" y="174334"/>
            <a:ext cx="3829256" cy="1648463"/>
          </a:xfrm>
          <a:prstGeom prst="rect">
            <a:avLst/>
          </a:prstGeom>
        </p:spPr>
      </p:pic>
      <p:pic>
        <p:nvPicPr>
          <p:cNvPr id="17" name="Picture 16" descr="A small island with trees on it&#10;&#10;Description automatically generated">
            <a:extLst>
              <a:ext uri="{FF2B5EF4-FFF2-40B4-BE49-F238E27FC236}">
                <a16:creationId xmlns:a16="http://schemas.microsoft.com/office/drawing/2014/main" id="{E1B7B623-C9A2-D1CA-2123-7BE31FC370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07" y="1615152"/>
            <a:ext cx="3829050" cy="1945440"/>
          </a:xfrm>
          <a:prstGeom prst="rect">
            <a:avLst/>
          </a:prstGeom>
        </p:spPr>
      </p:pic>
      <p:pic>
        <p:nvPicPr>
          <p:cNvPr id="13" name="Picture 12" descr="A aerial view of a rocky island with trees&#10;&#10;Description automatically generated">
            <a:extLst>
              <a:ext uri="{FF2B5EF4-FFF2-40B4-BE49-F238E27FC236}">
                <a16:creationId xmlns:a16="http://schemas.microsoft.com/office/drawing/2014/main" id="{2036C0F9-E32E-2023-25D1-0FEAE4DBEC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367" y="207321"/>
            <a:ext cx="3826505" cy="17755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3822-3DBB-41A6-8C93-47E05C8A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13652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C063F03-8AF6-57A2-3AE6-3C1410D6F977}"/>
              </a:ext>
            </a:extLst>
          </p:cNvPr>
          <p:cNvSpPr txBox="1">
            <a:spLocks/>
          </p:cNvSpPr>
          <p:nvPr/>
        </p:nvSpPr>
        <p:spPr>
          <a:xfrm>
            <a:off x="2514464" y="295608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Beach 1</a:t>
            </a:r>
          </a:p>
          <a:p>
            <a:pPr marL="0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DAC20B6-CAEB-737C-63AD-293539074405}"/>
              </a:ext>
            </a:extLst>
          </p:cNvPr>
          <p:cNvSpPr txBox="1">
            <a:spLocks/>
          </p:cNvSpPr>
          <p:nvPr/>
        </p:nvSpPr>
        <p:spPr>
          <a:xfrm>
            <a:off x="8646038" y="2998987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</a:t>
            </a:r>
          </a:p>
          <a:p>
            <a:pPr marL="0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992FD65-F451-2A38-66FF-220E4F6233D9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58236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CC5BB-E85F-9C31-8F2A-F8573157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8872"/>
            <a:ext cx="4114800" cy="438848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47043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E08D1FBA-AAD7-2327-4DBC-AEE403ED1B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783" y="3574714"/>
            <a:ext cx="5502052" cy="2867439"/>
          </a:xfrm>
          <a:prstGeom prst="rect">
            <a:avLst/>
          </a:prstGeom>
        </p:spPr>
      </p:pic>
      <p:pic>
        <p:nvPicPr>
          <p:cNvPr id="4" name="Picture 3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F2A8FA8A-DF8D-C734-56F8-FB03A2AEE7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28" y="3602394"/>
            <a:ext cx="5514481" cy="2820868"/>
          </a:xfrm>
          <a:prstGeom prst="rect">
            <a:avLst/>
          </a:prstGeom>
        </p:spPr>
      </p:pic>
      <p:pic>
        <p:nvPicPr>
          <p:cNvPr id="10" name="Picture 9" descr="A graph of a graph showing different types of cells&#10;&#10;Description automatically generated with medium confidence">
            <a:extLst>
              <a:ext uri="{FF2B5EF4-FFF2-40B4-BE49-F238E27FC236}">
                <a16:creationId xmlns:a16="http://schemas.microsoft.com/office/drawing/2014/main" id="{2256FE8C-9094-E9C2-F04F-4DBA632264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192" y="609191"/>
            <a:ext cx="5347251" cy="2782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Beach One</a:t>
            </a:r>
            <a:br>
              <a:rPr lang="en-CA"/>
            </a:br>
            <a:r>
              <a:rPr lang="en-CA"/>
              <a:t>Invertebrate</a:t>
            </a:r>
            <a:endParaRPr lang="en-US"/>
          </a:p>
        </p:txBody>
      </p:sp>
      <p:pic>
        <p:nvPicPr>
          <p:cNvPr id="12" name="Picture 11" descr="A aerial view of a land with land and trees&#10;&#10;Description automatically generated">
            <a:extLst>
              <a:ext uri="{FF2B5EF4-FFF2-40B4-BE49-F238E27FC236}">
                <a16:creationId xmlns:a16="http://schemas.microsoft.com/office/drawing/2014/main" id="{C785AF70-AE76-0B0D-0F01-F3F270CB3F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915" y="490818"/>
            <a:ext cx="2907930" cy="2897842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A999542-6068-A8E2-D776-B5BB97DFDC71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5CC9BBF-08B1-93B2-3A58-1E16A05D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321246-2F36-AF22-9D5F-EA653F4D35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54" y="1850645"/>
            <a:ext cx="2208427" cy="9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0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5168669-A0B6-4763-BF5E-32A6D4ABE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95302"/>
            <a:ext cx="6894576" cy="1568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>
                <a:latin typeface="The Serif Hand Black"/>
                <a:cs typeface="Aldhabi"/>
              </a:rPr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3194"/>
            <a:ext cx="6894576" cy="33933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 sz="3200"/>
              <a:t>Introduction </a:t>
            </a:r>
            <a:endParaRPr lang="en-US"/>
          </a:p>
          <a:p>
            <a:pPr marL="514350" indent="-514350">
              <a:buAutoNum type="arabicPeriod"/>
            </a:pPr>
            <a:r>
              <a:rPr lang="en-US" sz="2800"/>
              <a:t>M</a:t>
            </a:r>
            <a:r>
              <a:rPr lang="en-US" sz="3200"/>
              <a:t>ethods </a:t>
            </a:r>
          </a:p>
          <a:p>
            <a:pPr marL="514350" indent="-514350">
              <a:buAutoNum type="arabicPeriod"/>
            </a:pPr>
            <a:r>
              <a:rPr lang="en-US" sz="3200"/>
              <a:t>Species Data</a:t>
            </a:r>
          </a:p>
          <a:p>
            <a:pPr marL="514350" indent="-514350">
              <a:buAutoNum type="arabicPeriod"/>
            </a:pPr>
            <a:r>
              <a:rPr lang="en-US" sz="3200"/>
              <a:t>Drone Data</a:t>
            </a:r>
          </a:p>
          <a:p>
            <a:pPr marL="514350" indent="-514350">
              <a:buAutoNum type="arabicPeriod"/>
            </a:pPr>
            <a:r>
              <a:rPr lang="en-US" sz="3200"/>
              <a:t>Species Review</a:t>
            </a:r>
          </a:p>
          <a:p>
            <a:pPr marL="514350" indent="-514350">
              <a:buAutoNum type="arabicPeriod"/>
            </a:pPr>
            <a:r>
              <a:rPr lang="en-US" sz="3200"/>
              <a:t>Discussion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B6BE591-E5A8-D7BE-7B4E-0ECE3874F7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66565" y="-1"/>
            <a:ext cx="4025436" cy="4192254"/>
          </a:xfrm>
          <a:custGeom>
            <a:avLst/>
            <a:gdLst/>
            <a:ahLst/>
            <a:cxnLst/>
            <a:rect l="l" t="t" r="r" b="b"/>
            <a:pathLst>
              <a:path w="4025436" h="4192254">
                <a:moveTo>
                  <a:pt x="9012" y="0"/>
                </a:moveTo>
                <a:lnTo>
                  <a:pt x="4025436" y="0"/>
                </a:lnTo>
                <a:lnTo>
                  <a:pt x="4025436" y="4170939"/>
                </a:lnTo>
                <a:lnTo>
                  <a:pt x="3911850" y="4158897"/>
                </a:lnTo>
                <a:cubicBezTo>
                  <a:pt x="3867076" y="4157030"/>
                  <a:pt x="3822191" y="4158025"/>
                  <a:pt x="3777451" y="4161892"/>
                </a:cubicBezTo>
                <a:cubicBezTo>
                  <a:pt x="3546855" y="4176937"/>
                  <a:pt x="3316001" y="4170146"/>
                  <a:pt x="3085404" y="4173475"/>
                </a:cubicBezTo>
                <a:cubicBezTo>
                  <a:pt x="2776919" y="4178001"/>
                  <a:pt x="2468690" y="4166419"/>
                  <a:pt x="2160333" y="4165354"/>
                </a:cubicBezTo>
                <a:cubicBezTo>
                  <a:pt x="2097129" y="4165088"/>
                  <a:pt x="2033670" y="4168549"/>
                  <a:pt x="1970723" y="4173874"/>
                </a:cubicBezTo>
                <a:cubicBezTo>
                  <a:pt x="1883515" y="4181064"/>
                  <a:pt x="1797455" y="4172010"/>
                  <a:pt x="1711013" y="4163490"/>
                </a:cubicBezTo>
                <a:cubicBezTo>
                  <a:pt x="1606822" y="4153239"/>
                  <a:pt x="1502887" y="4162292"/>
                  <a:pt x="1399336" y="4174140"/>
                </a:cubicBezTo>
                <a:cubicBezTo>
                  <a:pt x="1221562" y="4194097"/>
                  <a:pt x="1042447" y="4197572"/>
                  <a:pt x="864085" y="4184525"/>
                </a:cubicBezTo>
                <a:cubicBezTo>
                  <a:pt x="667068" y="4170546"/>
                  <a:pt x="470180" y="4173076"/>
                  <a:pt x="273163" y="4174140"/>
                </a:cubicBezTo>
                <a:lnTo>
                  <a:pt x="2378" y="4173417"/>
                </a:lnTo>
                <a:lnTo>
                  <a:pt x="4690" y="4104690"/>
                </a:lnTo>
                <a:cubicBezTo>
                  <a:pt x="25393" y="3941287"/>
                  <a:pt x="32662" y="3776459"/>
                  <a:pt x="26422" y="3611860"/>
                </a:cubicBezTo>
                <a:cubicBezTo>
                  <a:pt x="17272" y="3405858"/>
                  <a:pt x="-4968" y="3199982"/>
                  <a:pt x="1005" y="2993470"/>
                </a:cubicBezTo>
                <a:cubicBezTo>
                  <a:pt x="9012" y="2716047"/>
                  <a:pt x="6852" y="2438496"/>
                  <a:pt x="9012" y="2161072"/>
                </a:cubicBezTo>
                <a:cubicBezTo>
                  <a:pt x="10537" y="1974005"/>
                  <a:pt x="12697" y="1787191"/>
                  <a:pt x="7867" y="1600124"/>
                </a:cubicBezTo>
                <a:cubicBezTo>
                  <a:pt x="1260" y="1351294"/>
                  <a:pt x="3800" y="1102083"/>
                  <a:pt x="7867" y="853126"/>
                </a:cubicBezTo>
                <a:cubicBezTo>
                  <a:pt x="11807" y="609125"/>
                  <a:pt x="3038" y="365124"/>
                  <a:pt x="9012" y="121124"/>
                </a:cubicBezTo>
                <a:close/>
              </a:path>
            </a:pathLst>
          </a:cu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3833E1B1-6167-4A9F-A3F1-27B5B490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252191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593D2"/>
          </a:solidFill>
          <a:ln w="38100" cap="rnd">
            <a:solidFill>
              <a:srgbClr val="5593D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D99CA7F-8B87-4431-852C-815754D1C5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8165871" y="4363728"/>
            <a:ext cx="4026131" cy="2494272"/>
          </a:xfrm>
          <a:custGeom>
            <a:avLst/>
            <a:gdLst/>
            <a:ahLst/>
            <a:cxnLst/>
            <a:rect l="l" t="t" r="r" b="b"/>
            <a:pathLst>
              <a:path w="4026131" h="2494272">
                <a:moveTo>
                  <a:pt x="2377462" y="4"/>
                </a:moveTo>
                <a:cubicBezTo>
                  <a:pt x="2422141" y="-80"/>
                  <a:pt x="2466831" y="1185"/>
                  <a:pt x="2511520" y="4513"/>
                </a:cubicBezTo>
                <a:cubicBezTo>
                  <a:pt x="2661984" y="18159"/>
                  <a:pt x="2813148" y="21488"/>
                  <a:pt x="2964033" y="14498"/>
                </a:cubicBezTo>
                <a:cubicBezTo>
                  <a:pt x="3085282" y="5805"/>
                  <a:pt x="3206901" y="4287"/>
                  <a:pt x="3328316" y="9972"/>
                </a:cubicBezTo>
                <a:cubicBezTo>
                  <a:pt x="3441444" y="16762"/>
                  <a:pt x="3554572" y="23684"/>
                  <a:pt x="3668083" y="19690"/>
                </a:cubicBezTo>
                <a:cubicBezTo>
                  <a:pt x="3713282" y="18093"/>
                  <a:pt x="3757844" y="16096"/>
                  <a:pt x="3802662" y="13433"/>
                </a:cubicBezTo>
                <a:cubicBezTo>
                  <a:pt x="3843885" y="9806"/>
                  <a:pt x="3885220" y="8092"/>
                  <a:pt x="3926544" y="8291"/>
                </a:cubicBezTo>
                <a:lnTo>
                  <a:pt x="4026131" y="13390"/>
                </a:lnTo>
                <a:lnTo>
                  <a:pt x="4026131" y="2494272"/>
                </a:lnTo>
                <a:lnTo>
                  <a:pt x="10281" y="2494272"/>
                </a:lnTo>
                <a:lnTo>
                  <a:pt x="23416" y="2297490"/>
                </a:lnTo>
                <a:cubicBezTo>
                  <a:pt x="25789" y="2226367"/>
                  <a:pt x="25795" y="2155166"/>
                  <a:pt x="23432" y="2084006"/>
                </a:cubicBezTo>
                <a:cubicBezTo>
                  <a:pt x="13519" y="1842381"/>
                  <a:pt x="9580" y="1600579"/>
                  <a:pt x="11612" y="1358612"/>
                </a:cubicBezTo>
                <a:cubicBezTo>
                  <a:pt x="13137" y="1187811"/>
                  <a:pt x="13900" y="1016882"/>
                  <a:pt x="6020" y="846463"/>
                </a:cubicBezTo>
                <a:cubicBezTo>
                  <a:pt x="938" y="737553"/>
                  <a:pt x="-3892" y="629151"/>
                  <a:pt x="4750" y="520621"/>
                </a:cubicBezTo>
                <a:cubicBezTo>
                  <a:pt x="12521" y="433010"/>
                  <a:pt x="16801" y="345157"/>
                  <a:pt x="17585" y="257272"/>
                </a:cubicBezTo>
                <a:lnTo>
                  <a:pt x="10032" y="12516"/>
                </a:lnTo>
                <a:lnTo>
                  <a:pt x="133406" y="7975"/>
                </a:lnTo>
                <a:cubicBezTo>
                  <a:pt x="278147" y="-159"/>
                  <a:pt x="423274" y="3223"/>
                  <a:pt x="567531" y="18093"/>
                </a:cubicBezTo>
                <a:cubicBezTo>
                  <a:pt x="669589" y="25934"/>
                  <a:pt x="772106" y="24683"/>
                  <a:pt x="873972" y="14365"/>
                </a:cubicBezTo>
                <a:cubicBezTo>
                  <a:pt x="1060902" y="-1744"/>
                  <a:pt x="1247448" y="11170"/>
                  <a:pt x="1433995" y="22087"/>
                </a:cubicBezTo>
                <a:cubicBezTo>
                  <a:pt x="1614668" y="32736"/>
                  <a:pt x="1795214" y="24882"/>
                  <a:pt x="1975886" y="17826"/>
                </a:cubicBezTo>
                <a:cubicBezTo>
                  <a:pt x="2109476" y="12635"/>
                  <a:pt x="2243424" y="253"/>
                  <a:pt x="2377462" y="4"/>
                </a:cubicBezTo>
                <a:close/>
              </a:path>
            </a:pathLst>
          </a:cu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CD61557-B6AC-BCE2-764C-E8B34EB9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C2E3C28-2299-9BCD-579D-D567E20D0152}"/>
              </a:ext>
            </a:extLst>
          </p:cNvPr>
          <p:cNvSpPr txBox="1">
            <a:spLocks/>
          </p:cNvSpPr>
          <p:nvPr/>
        </p:nvSpPr>
        <p:spPr>
          <a:xfrm>
            <a:off x="4038600" y="6277584"/>
            <a:ext cx="4114800" cy="4438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err="1"/>
              <a:t>Deadmans</a:t>
            </a:r>
            <a:r>
              <a:rPr lang="en-US" sz="1600"/>
              <a:t> Head</a:t>
            </a:r>
            <a:br>
              <a:rPr lang="en-US" sz="1600"/>
            </a:br>
            <a:r>
              <a:rPr lang="en-US" sz="1600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79537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graph&#10;&#10;Description automatically generated">
            <a:extLst>
              <a:ext uri="{FF2B5EF4-FFF2-40B4-BE49-F238E27FC236}">
                <a16:creationId xmlns:a16="http://schemas.microsoft.com/office/drawing/2014/main" id="{A0A9B374-05BE-2B19-FEA0-CE9D66E2D1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09" y="543855"/>
            <a:ext cx="5376996" cy="2860550"/>
          </a:xfrm>
          <a:prstGeom prst="rect">
            <a:avLst/>
          </a:prstGeom>
        </p:spPr>
      </p:pic>
      <p:pic>
        <p:nvPicPr>
          <p:cNvPr id="23" name="Picture 22" descr="A graph of seaweed species&#10;&#10;Description automatically generated">
            <a:extLst>
              <a:ext uri="{FF2B5EF4-FFF2-40B4-BE49-F238E27FC236}">
                <a16:creationId xmlns:a16="http://schemas.microsoft.com/office/drawing/2014/main" id="{3A31DE39-0C69-C5F1-C5ED-C80066D4DB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076" y="3551157"/>
            <a:ext cx="5324273" cy="2826943"/>
          </a:xfrm>
          <a:prstGeom prst="rect">
            <a:avLst/>
          </a:prstGeom>
        </p:spPr>
      </p:pic>
      <p:pic>
        <p:nvPicPr>
          <p:cNvPr id="18" name="Picture 17" descr="A graph of seaweed species&#10;&#10;Description automatically generated">
            <a:extLst>
              <a:ext uri="{FF2B5EF4-FFF2-40B4-BE49-F238E27FC236}">
                <a16:creationId xmlns:a16="http://schemas.microsoft.com/office/drawing/2014/main" id="{A6A39A0F-5470-B362-D8B4-D2F03F7688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82" y="3493297"/>
            <a:ext cx="5501055" cy="2933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Beach One</a:t>
            </a:r>
            <a:br>
              <a:rPr lang="en-CA"/>
            </a:br>
            <a:r>
              <a:rPr lang="en-CA"/>
              <a:t>Seaweed</a:t>
            </a:r>
            <a:endParaRPr lang="en-US"/>
          </a:p>
        </p:txBody>
      </p:sp>
      <p:pic>
        <p:nvPicPr>
          <p:cNvPr id="12" name="Picture 11" descr="A aerial view of a land with land and trees&#10;&#10;Description automatically generated">
            <a:extLst>
              <a:ext uri="{FF2B5EF4-FFF2-40B4-BE49-F238E27FC236}">
                <a16:creationId xmlns:a16="http://schemas.microsoft.com/office/drawing/2014/main" id="{C785AF70-AE76-0B0D-0F01-F3F270CB3F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915" y="490818"/>
            <a:ext cx="2907930" cy="28978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7F05421-FA91-12E1-5B33-1F6E40704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2883AE1-14E8-669C-56B1-3D12CB2A3339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6936267-DC4E-24DB-1E43-59AB6A25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E15C0-C8ED-9883-77E3-C088F04A70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9" y="1859058"/>
            <a:ext cx="2851035" cy="1623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3A6282-6C31-9E36-1285-F8AEF37B75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80" y="1790695"/>
            <a:ext cx="2994652" cy="157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1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59" y="182538"/>
            <a:ext cx="4659730" cy="1325563"/>
          </a:xfrm>
        </p:spPr>
        <p:txBody>
          <a:bodyPr>
            <a:normAutofit fontScale="90000"/>
          </a:bodyPr>
          <a:lstStyle/>
          <a:p>
            <a:r>
              <a:rPr lang="en-CA"/>
              <a:t>Beach One Summary</a:t>
            </a:r>
            <a:br>
              <a:rPr lang="en-CA"/>
            </a:br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F05421-FA91-12E1-5B33-1F6E40704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40F5AD6-E71C-EC7C-6F8B-68686BD361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286050"/>
              </p:ext>
            </p:extLst>
          </p:nvPr>
        </p:nvGraphicFramePr>
        <p:xfrm>
          <a:off x="145059" y="1001486"/>
          <a:ext cx="4075206" cy="567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F7949B0-B65B-C5D0-184F-055C0A2A33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245223"/>
              </p:ext>
            </p:extLst>
          </p:nvPr>
        </p:nvGraphicFramePr>
        <p:xfrm>
          <a:off x="4551743" y="189158"/>
          <a:ext cx="7214244" cy="5801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C4E3C12-40DD-1F7F-D3FC-ADBEA51DFAB7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8330769-6AEC-6921-82C9-8DE101C94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233143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ABA43F-7F43-9E1D-C5D7-82C6BE722D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241" y="3281464"/>
            <a:ext cx="6464540" cy="3529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Beach Two</a:t>
            </a:r>
            <a:br>
              <a:rPr lang="en-CA"/>
            </a:br>
            <a:r>
              <a:rPr lang="en-CA"/>
              <a:t>Invertebrate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AB31-AB0A-466D-8F3B-887FBDF6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3822-3DBB-41A6-8C93-47E05C8A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3B079-E042-EC93-C329-A377B505E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68" y="2055780"/>
            <a:ext cx="4361160" cy="431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A9B8E8-F399-80D7-2F7C-22B2003B5B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102" y="260174"/>
            <a:ext cx="6452680" cy="3384456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52B7742-EA0D-CD33-BE7B-43CB21AE07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851" y="0"/>
            <a:ext cx="6468506" cy="3510960"/>
          </a:xfrm>
          <a:prstGeom prst="rect">
            <a:avLst/>
          </a:prstGeom>
        </p:spPr>
      </p:pic>
      <p:pic>
        <p:nvPicPr>
          <p:cNvPr id="9" name="Picture 8" descr="A graph showing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2C9BABDC-E39B-6FF0-1134-7B1E043CD2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955" y="3347091"/>
            <a:ext cx="6451028" cy="3510909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D43075B-A4F4-A32A-C3FB-D18658899AF9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FB425E-D123-E18A-DCF4-E69261AFA04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97" y="599020"/>
            <a:ext cx="2208427" cy="9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5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099367-8794-D830-2D02-AE019FC91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150" y="3413492"/>
            <a:ext cx="6478118" cy="2948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711" y="1473754"/>
            <a:ext cx="3444233" cy="581106"/>
          </a:xfrm>
          <a:prstGeom prst="rect">
            <a:avLst/>
          </a:prstGeom>
        </p:spPr>
      </p:pic>
      <p:pic>
        <p:nvPicPr>
          <p:cNvPr id="13" name="Picture 12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F8634EDB-E969-D044-D057-E6F27B6334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068" y="541596"/>
            <a:ext cx="6477915" cy="2895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Beach Two</a:t>
            </a:r>
            <a:br>
              <a:rPr lang="en-CA"/>
            </a:br>
            <a:r>
              <a:rPr lang="en-CA"/>
              <a:t>Seaweed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3B079-E042-EC93-C329-A377B505E4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68" y="2055780"/>
            <a:ext cx="4361160" cy="4312594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ECE54E3-9E8B-51C5-7F61-5A393262D701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F36C242-0F19-BFC0-7374-6F065E51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43D896-451A-8A90-2B5F-3820C65C97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451" y="179485"/>
            <a:ext cx="2328458" cy="17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24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59" y="182538"/>
            <a:ext cx="4659730" cy="1325563"/>
          </a:xfrm>
        </p:spPr>
        <p:txBody>
          <a:bodyPr>
            <a:normAutofit fontScale="90000"/>
          </a:bodyPr>
          <a:lstStyle/>
          <a:p>
            <a:r>
              <a:rPr lang="en-CA"/>
              <a:t>Beach TWO Summary</a:t>
            </a:r>
            <a:br>
              <a:rPr lang="en-CA"/>
            </a:br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F05421-FA91-12E1-5B33-1F6E40704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45B8C01-1E26-F984-C10D-F19C85673B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511044"/>
              </p:ext>
            </p:extLst>
          </p:nvPr>
        </p:nvGraphicFramePr>
        <p:xfrm>
          <a:off x="245489" y="952500"/>
          <a:ext cx="4572000" cy="55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BB01EAC-B022-72E9-FE84-9FD5B0412D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819740"/>
              </p:ext>
            </p:extLst>
          </p:nvPr>
        </p:nvGraphicFramePr>
        <p:xfrm>
          <a:off x="5694947" y="533400"/>
          <a:ext cx="6014893" cy="55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CFDD83A-76E8-EBA2-6FA5-25EBB4EA00B1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B548B6-BAAF-1FE5-C267-6846865D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311132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13" y="568161"/>
            <a:ext cx="3893541" cy="1325563"/>
          </a:xfrm>
        </p:spPr>
        <p:txBody>
          <a:bodyPr>
            <a:normAutofit fontScale="90000"/>
          </a:bodyPr>
          <a:lstStyle/>
          <a:p>
            <a:r>
              <a:rPr lang="en-CA"/>
              <a:t>Summary of Both beaches</a:t>
            </a:r>
            <a:br>
              <a:rPr lang="en-CA"/>
            </a:br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F05421-FA91-12E1-5B33-1F6E40704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6B85458-0814-E108-47EE-A7723B4FE2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735054"/>
              </p:ext>
            </p:extLst>
          </p:nvPr>
        </p:nvGraphicFramePr>
        <p:xfrm>
          <a:off x="154640" y="1570115"/>
          <a:ext cx="4572000" cy="515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2D3EA4F-B6EE-84BF-9F6B-F468CE7C04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88262"/>
              </p:ext>
            </p:extLst>
          </p:nvPr>
        </p:nvGraphicFramePr>
        <p:xfrm>
          <a:off x="5518483" y="136526"/>
          <a:ext cx="6247503" cy="602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F2C1432-CA70-2717-9BE8-1192D980F38B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2674BAF-CFF2-54CB-2DAB-C325B9FF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252865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37D2F9-4756-9AEE-2B9E-DD4162F83B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30" y="2382693"/>
            <a:ext cx="7719392" cy="4150627"/>
          </a:xfrm>
          <a:prstGeom prst="rect">
            <a:avLst/>
          </a:prstGeom>
        </p:spPr>
      </p:pic>
      <p:pic>
        <p:nvPicPr>
          <p:cNvPr id="4" name="Picture 3" descr="A graph with green and blue bars&#10;&#10;Description automatically generated">
            <a:extLst>
              <a:ext uri="{FF2B5EF4-FFF2-40B4-BE49-F238E27FC236}">
                <a16:creationId xmlns:a16="http://schemas.microsoft.com/office/drawing/2014/main" id="{16F35E61-4C63-C531-93AA-3EFEEE4B3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36" y="2403908"/>
            <a:ext cx="7699512" cy="412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807" y="1471011"/>
            <a:ext cx="8450116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Cove</a:t>
            </a:r>
            <a:br>
              <a:rPr lang="en-CA"/>
            </a:br>
            <a:r>
              <a:rPr lang="en-CA"/>
              <a:t>Invertebrate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6BED941-7549-87E9-7DE4-8507CBBD201E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70B2AB-483A-B466-CE98-87F3E277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11" name="Picture 10" descr="A map of land with water and trees&#10;&#10;Description automatically generated">
            <a:extLst>
              <a:ext uri="{FF2B5EF4-FFF2-40B4-BE49-F238E27FC236}">
                <a16:creationId xmlns:a16="http://schemas.microsoft.com/office/drawing/2014/main" id="{6B924116-7FD1-A057-40B7-E3D825D799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145" y="1623645"/>
            <a:ext cx="3656116" cy="4605300"/>
          </a:xfrm>
          <a:prstGeom prst="rect">
            <a:avLst/>
          </a:prstGeom>
        </p:spPr>
      </p:pic>
      <p:pic>
        <p:nvPicPr>
          <p:cNvPr id="13" name="Picture 12" descr="A aerial view of a rocky island with trees&#10;&#10;Description automatically generated">
            <a:extLst>
              <a:ext uri="{FF2B5EF4-FFF2-40B4-BE49-F238E27FC236}">
                <a16:creationId xmlns:a16="http://schemas.microsoft.com/office/drawing/2014/main" id="{81EBC0B7-A1E7-0335-5FB8-C75CE2D58F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166" y="161563"/>
            <a:ext cx="3949430" cy="2179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389FD7-438B-DF0B-B873-007D3C5A47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94" y="326645"/>
            <a:ext cx="2208427" cy="9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6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8DE48810-2260-F732-81D5-B14FC46FBD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2677962"/>
            <a:ext cx="7646504" cy="3703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07" y="1471011"/>
            <a:ext cx="8450116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Cove</a:t>
            </a:r>
            <a:br>
              <a:rPr lang="en-CA"/>
            </a:br>
            <a:r>
              <a:rPr lang="en-CA"/>
              <a:t>Seaweed</a:t>
            </a:r>
            <a:endParaRPr lang="en-US"/>
          </a:p>
        </p:txBody>
      </p:sp>
      <p:pic>
        <p:nvPicPr>
          <p:cNvPr id="7" name="Picture 6" descr="A map of land with water and trees&#10;&#10;Description automatically generated">
            <a:extLst>
              <a:ext uri="{FF2B5EF4-FFF2-40B4-BE49-F238E27FC236}">
                <a16:creationId xmlns:a16="http://schemas.microsoft.com/office/drawing/2014/main" id="{7724FFE7-9A4D-20FD-A6B3-D4A2B5237A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145" y="1623645"/>
            <a:ext cx="3656116" cy="46053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9389F78-308D-7D55-328A-BA022B4E21A8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B7350-E9D1-1B09-5311-13D0634A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711FF-6C1B-80EF-A194-B93F68EB1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567" y="112370"/>
            <a:ext cx="4818434" cy="1466281"/>
          </a:xfrm>
          <a:prstGeom prst="rect">
            <a:avLst/>
          </a:prstGeom>
        </p:spPr>
      </p:pic>
      <p:pic>
        <p:nvPicPr>
          <p:cNvPr id="11" name="Picture 10" descr="A aerial view of a rocky island with trees&#10;&#10;Description automatically generated">
            <a:extLst>
              <a:ext uri="{FF2B5EF4-FFF2-40B4-BE49-F238E27FC236}">
                <a16:creationId xmlns:a16="http://schemas.microsoft.com/office/drawing/2014/main" id="{AF686273-19A6-A1C0-493B-2FDD5C32A2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166" y="161563"/>
            <a:ext cx="3949430" cy="21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9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920699-656A-4B0C-6750-D81021AB4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07" y="1471011"/>
            <a:ext cx="3444233" cy="581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58468-5637-BAA6-9E06-E1D112DE1D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13" y="1570115"/>
            <a:ext cx="3070223" cy="374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13" y="345632"/>
            <a:ext cx="3893541" cy="1325563"/>
          </a:xfrm>
        </p:spPr>
        <p:txBody>
          <a:bodyPr>
            <a:normAutofit fontScale="90000"/>
          </a:bodyPr>
          <a:lstStyle/>
          <a:p>
            <a:r>
              <a:rPr lang="en-CA"/>
              <a:t>Cove Summary</a:t>
            </a:r>
            <a:br>
              <a:rPr lang="en-CA"/>
            </a:br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7F05421-FA91-12E1-5B33-1F6E40704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C30773-291A-D7BC-189D-C17AF7BA4C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222599"/>
              </p:ext>
            </p:extLst>
          </p:nvPr>
        </p:nvGraphicFramePr>
        <p:xfrm>
          <a:off x="278004" y="1010653"/>
          <a:ext cx="4572000" cy="567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C0DD86C-4C84-D642-4900-015AEDBF18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544387"/>
              </p:ext>
            </p:extLst>
          </p:nvPr>
        </p:nvGraphicFramePr>
        <p:xfrm>
          <a:off x="5438274" y="345632"/>
          <a:ext cx="6475722" cy="5798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FC19DF3-CFCF-B155-543F-FD3743397362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718414A-8BF3-0C3D-FC37-21F83B5B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261954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C6B4F-E2DD-682D-EF79-B663EE0C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411559"/>
            <a:ext cx="10515600" cy="58264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CA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added 41 observations and 34 species</a:t>
            </a:r>
          </a:p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DA34D-88E9-18FE-3EFC-ABF5DB89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INaturalist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95555-0E0C-CA20-5573-8C5E0EC4E7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117" y="136525"/>
            <a:ext cx="7544566" cy="216120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B09739-5AFD-E973-5514-5CE32B94A4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33" y="2758260"/>
            <a:ext cx="1620000" cy="340570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C0ACD4-92A2-6481-63EE-99B6F06332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54" y="2774808"/>
            <a:ext cx="1620000" cy="3532327"/>
          </a:xfrm>
          <a:prstGeom prst="rect">
            <a:avLst/>
          </a:prstGeom>
        </p:spPr>
      </p:pic>
      <p:pic>
        <p:nvPicPr>
          <p:cNvPr id="10" name="Picture 9" descr="A screenshot of a cellphone&#10;&#10;Description automatically generated">
            <a:extLst>
              <a:ext uri="{FF2B5EF4-FFF2-40B4-BE49-F238E27FC236}">
                <a16:creationId xmlns:a16="http://schemas.microsoft.com/office/drawing/2014/main" id="{44B97011-F0D3-AB32-85EB-578A66BEC7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275" y="2789904"/>
            <a:ext cx="1620000" cy="1677672"/>
          </a:xfrm>
          <a:prstGeom prst="rect">
            <a:avLst/>
          </a:prstGeom>
        </p:spPr>
      </p:pic>
      <p:pic>
        <p:nvPicPr>
          <p:cNvPr id="11" name="Picture 10" descr="A screenshot of a cellphone&#10;&#10;Description automatically generated">
            <a:extLst>
              <a:ext uri="{FF2B5EF4-FFF2-40B4-BE49-F238E27FC236}">
                <a16:creationId xmlns:a16="http://schemas.microsoft.com/office/drawing/2014/main" id="{988FE4C1-4B1E-1E63-EC24-4CF56DDE86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896" y="2774808"/>
            <a:ext cx="1620000" cy="3337632"/>
          </a:xfrm>
          <a:prstGeom prst="rect">
            <a:avLst/>
          </a:prstGeom>
        </p:spPr>
      </p:pic>
      <p:pic>
        <p:nvPicPr>
          <p:cNvPr id="13" name="Picture 12" descr="A screenshot of a cellphone&#10;&#10;Description automatically generated">
            <a:extLst>
              <a:ext uri="{FF2B5EF4-FFF2-40B4-BE49-F238E27FC236}">
                <a16:creationId xmlns:a16="http://schemas.microsoft.com/office/drawing/2014/main" id="{826022AE-D918-7B50-6C4C-4CFF8A2F08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683" y="2774808"/>
            <a:ext cx="1620000" cy="3624091"/>
          </a:xfrm>
          <a:prstGeom prst="rect">
            <a:avLst/>
          </a:prstGeom>
        </p:spPr>
      </p:pic>
      <p:pic>
        <p:nvPicPr>
          <p:cNvPr id="15" name="Picture 14" descr="A screenshot of a cellphone&#10;&#10;Description automatically generated">
            <a:extLst>
              <a:ext uri="{FF2B5EF4-FFF2-40B4-BE49-F238E27FC236}">
                <a16:creationId xmlns:a16="http://schemas.microsoft.com/office/drawing/2014/main" id="{545DE630-F900-0B3C-123C-0D9952AD1C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2758260"/>
            <a:ext cx="1620000" cy="3806861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A29D1F-6B34-EAD8-34FB-97F772A5F3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517" y="2774808"/>
            <a:ext cx="1620000" cy="3689609"/>
          </a:xfrm>
          <a:prstGeom prst="rect">
            <a:avLst/>
          </a:prstGeom>
        </p:spPr>
      </p:pic>
      <p:pic>
        <p:nvPicPr>
          <p:cNvPr id="17" name="Picture 16" descr="A screenshot of a web page&#10;&#10;Description automatically generated">
            <a:extLst>
              <a:ext uri="{FF2B5EF4-FFF2-40B4-BE49-F238E27FC236}">
                <a16:creationId xmlns:a16="http://schemas.microsoft.com/office/drawing/2014/main" id="{A353E804-3568-0A41-5AA3-47709515A4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275" y="4443624"/>
            <a:ext cx="1620000" cy="108371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A8BEC29-164E-FEC1-46B9-B448AF9A68CA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11482F9-0C2E-B9AA-DD07-845BFB3B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4328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4A1D1-DD07-4DD2-A527-4B1F52D6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93" y="78159"/>
            <a:ext cx="6251110" cy="1783080"/>
          </a:xfrm>
        </p:spPr>
        <p:txBody>
          <a:bodyPr anchor="b">
            <a:normAutofit/>
          </a:bodyPr>
          <a:lstStyle/>
          <a:p>
            <a:r>
              <a:rPr lang="en-CA"/>
              <a:t>Introduction</a:t>
            </a:r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49460"/>
          </a:solidFill>
          <a:ln w="38100" cap="rnd">
            <a:solidFill>
              <a:srgbClr val="B494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8896-AA49-4FBF-8BB1-9480E622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037078"/>
          </a:xfrm>
        </p:spPr>
        <p:txBody>
          <a:bodyPr>
            <a:normAutofit/>
          </a:bodyPr>
          <a:lstStyle/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US" sz="3600" err="1">
                <a:solidFill>
                  <a:schemeClr val="tx1"/>
                </a:solidFill>
                <a:cs typeface="Arial"/>
              </a:rPr>
              <a:t>Deadmans</a:t>
            </a:r>
            <a:r>
              <a:rPr lang="en-US" sz="3600">
                <a:solidFill>
                  <a:schemeClr val="tx1"/>
                </a:solidFill>
                <a:cs typeface="Arial"/>
              </a:rPr>
              <a:t> Head Peninsula 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cs typeface="Arial"/>
              </a:rPr>
              <a:t>Living Laboratory 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cs typeface="Arial"/>
              </a:rPr>
              <a:t>Phase one covered the forested peninsula</a:t>
            </a:r>
            <a:endParaRPr lang="en-US" sz="3200">
              <a:solidFill>
                <a:schemeClr val="tx1"/>
              </a:solidFill>
              <a:cs typeface="Arial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cs typeface="Arial"/>
              </a:rPr>
              <a:t>Project Scope</a:t>
            </a:r>
            <a:endParaRPr lang="en-US" sz="5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945CA-5484-BA9B-79F3-13B4D395F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45A0BC6-8D83-B3A3-98FF-EFD21727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9C9ACB8-907F-0A9B-C7F3-E9BCFEDF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Deadmans</a:t>
            </a:r>
            <a:r>
              <a:rPr lang="en-US">
                <a:solidFill>
                  <a:schemeClr val="tx1"/>
                </a:solidFill>
              </a:rPr>
              <a:t> Head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442842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AC70A0AD-4A0C-40FD-A774-6B09C173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Species Review</a:t>
            </a:r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4F89-DAE1-40CE-8F5C-C60CF2963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/>
              <a:t>Seaweed and Invertebrates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F062E-956B-4680-B26F-D1CA5D55B0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sz="2800"/>
              <a:t>20 Seaweed Species</a:t>
            </a:r>
          </a:p>
          <a:p>
            <a:r>
              <a:rPr lang="en-CA" sz="2800"/>
              <a:t>15 Invertebrate Species </a:t>
            </a:r>
          </a:p>
          <a:p>
            <a:endParaRPr lang="en-CA" sz="2800"/>
          </a:p>
          <a:p>
            <a:r>
              <a:rPr lang="en-CA" sz="2800"/>
              <a:t>Susceptibility to 4 different environmental parameters</a:t>
            </a:r>
            <a:endParaRPr lang="en-US" sz="280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11006E-0A70-4B24-9ECF-5487FD519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/>
              <a:t>Marine Mammals and Fishes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6A793-D0F5-4A04-98C7-588A051B52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CA" sz="2800"/>
              <a:t>16 Species of Marine Mammals and Fishes</a:t>
            </a:r>
          </a:p>
          <a:p>
            <a:endParaRPr lang="en-CA" sz="2800"/>
          </a:p>
          <a:p>
            <a:r>
              <a:rPr lang="en-CA" sz="2800"/>
              <a:t>COSEWIC Report Assessments</a:t>
            </a:r>
          </a:p>
          <a:p>
            <a:r>
              <a:rPr lang="en-CA" sz="2800"/>
              <a:t>Possible Impact from Climate Change</a:t>
            </a:r>
            <a:endParaRPr lang="en-US" sz="2800"/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1D8CAB-33A0-4094-87E1-8E142A537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/>
              <a:t>Birds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401151-47ED-4A91-BB32-1E8E0B90F77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CA" sz="2800"/>
              <a:t>3 Bird Species</a:t>
            </a:r>
          </a:p>
          <a:p>
            <a:endParaRPr lang="en-CA" sz="2800"/>
          </a:p>
          <a:p>
            <a:r>
              <a:rPr lang="en-CA" sz="2800" err="1"/>
              <a:t>COSEWIC</a:t>
            </a:r>
            <a:r>
              <a:rPr lang="en-CA" sz="2800"/>
              <a:t> Report Assessments</a:t>
            </a:r>
          </a:p>
          <a:p>
            <a:r>
              <a:rPr lang="en-CA" sz="2800"/>
              <a:t>Possible Impact from Climate Change</a:t>
            </a:r>
            <a:endParaRPr lang="en-US" sz="2800"/>
          </a:p>
          <a:p>
            <a:endParaRPr lang="en-US"/>
          </a:p>
        </p:txBody>
      </p:sp>
      <p:pic>
        <p:nvPicPr>
          <p:cNvPr id="2" name="Graphic 1" descr="Seaweed outline">
            <a:extLst>
              <a:ext uri="{FF2B5EF4-FFF2-40B4-BE49-F238E27FC236}">
                <a16:creationId xmlns:a16="http://schemas.microsoft.com/office/drawing/2014/main" id="{6F0E13C9-09E0-1BEE-9760-C43DB9CD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658" y="292705"/>
            <a:ext cx="1543351" cy="1543351"/>
          </a:xfrm>
          <a:prstGeom prst="rect">
            <a:avLst/>
          </a:prstGeom>
        </p:spPr>
      </p:pic>
      <p:pic>
        <p:nvPicPr>
          <p:cNvPr id="12" name="Graphic 11" descr="Whale outline">
            <a:extLst>
              <a:ext uri="{FF2B5EF4-FFF2-40B4-BE49-F238E27FC236}">
                <a16:creationId xmlns:a16="http://schemas.microsoft.com/office/drawing/2014/main" id="{B59C204E-6709-B871-7996-E71712C52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2943" y="208038"/>
            <a:ext cx="1543352" cy="1543352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7D820E-16B0-9406-770C-39FC446D4B0B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5EEF750-F28E-6361-79D4-380936D8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708356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6002-E7C9-43AE-8B63-5ABE487D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Climate Change Species Review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3312664-75A7-465D-B522-B4D1998EE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  <a:r>
              <a:rPr lang="en-CA" err="1"/>
              <a:t>eaweed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1B932A8-2C41-4CC8-B93B-6E5AD145A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188" y="3455481"/>
            <a:ext cx="5157787" cy="2572645"/>
          </a:xfrm>
        </p:spPr>
        <p:txBody>
          <a:bodyPr>
            <a:noAutofit/>
          </a:bodyPr>
          <a:lstStyle/>
          <a:p>
            <a:pPr lvl="0"/>
            <a:r>
              <a:rPr lang="en-CA" sz="2800" i="1" dirty="0" err="1"/>
              <a:t>Alaria</a:t>
            </a:r>
            <a:r>
              <a:rPr lang="en-CA" sz="2800" i="1" dirty="0"/>
              <a:t> </a:t>
            </a:r>
            <a:r>
              <a:rPr lang="en-CA" sz="2800" i="1" dirty="0" err="1"/>
              <a:t>esculenta</a:t>
            </a:r>
            <a:endParaRPr lang="en-CA" sz="2800" i="1" dirty="0"/>
          </a:p>
          <a:p>
            <a:pPr lvl="0"/>
            <a:r>
              <a:rPr lang="en-CA" sz="2800" i="1" dirty="0" err="1"/>
              <a:t>Ascophyllum</a:t>
            </a:r>
            <a:r>
              <a:rPr lang="en-CA" sz="2800" i="1" dirty="0"/>
              <a:t> </a:t>
            </a:r>
            <a:r>
              <a:rPr lang="en-CA" sz="2800" i="1" dirty="0" err="1"/>
              <a:t>nodosum</a:t>
            </a:r>
            <a:endParaRPr lang="en-CA" sz="2800" i="1" dirty="0"/>
          </a:p>
          <a:p>
            <a:pPr lvl="0"/>
            <a:r>
              <a:rPr lang="en-CA" sz="2800" i="1" dirty="0" err="1"/>
              <a:t>Fucus</a:t>
            </a:r>
            <a:r>
              <a:rPr lang="en-CA" sz="2800" i="1" dirty="0"/>
              <a:t> </a:t>
            </a:r>
            <a:r>
              <a:rPr lang="en-CA" sz="2800" i="1" dirty="0" err="1"/>
              <a:t>distichus</a:t>
            </a:r>
            <a:endParaRPr lang="en-CA" sz="2800" i="1" dirty="0"/>
          </a:p>
          <a:p>
            <a:pPr lvl="0"/>
            <a:r>
              <a:rPr lang="en-CA" sz="2800" i="1" dirty="0" err="1"/>
              <a:t>Fucus</a:t>
            </a:r>
            <a:r>
              <a:rPr lang="en-CA" sz="2800" i="1" dirty="0"/>
              <a:t> </a:t>
            </a:r>
            <a:r>
              <a:rPr lang="en-CA" sz="2800" i="1" dirty="0" err="1"/>
              <a:t>spiralis</a:t>
            </a:r>
            <a:endParaRPr lang="en-CA" sz="2800" i="1" dirty="0"/>
          </a:p>
          <a:p>
            <a:pPr lvl="0"/>
            <a:r>
              <a:rPr lang="en-CA" sz="2800" i="1" dirty="0" err="1"/>
              <a:t>Saccharina</a:t>
            </a:r>
            <a:r>
              <a:rPr lang="en-CA" sz="2800" i="1" dirty="0"/>
              <a:t> </a:t>
            </a:r>
            <a:r>
              <a:rPr lang="en-CA" sz="2800" i="1" dirty="0" err="1"/>
              <a:t>latissima</a:t>
            </a:r>
            <a:endParaRPr lang="en-CA" sz="2800" i="1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355637-BB26-4973-8B98-06B7E307C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/>
              <a:t>Invertebrate</a:t>
            </a:r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3034D9-ED6D-4A5A-A8F5-A417D26C5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665631" y="3617843"/>
            <a:ext cx="2589227" cy="27317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0"/>
            <a:r>
              <a:rPr lang="en-CA" sz="2800" i="1" dirty="0" err="1"/>
              <a:t>Mytilis</a:t>
            </a:r>
            <a:r>
              <a:rPr lang="en-CA" sz="2800" i="1" dirty="0"/>
              <a:t> </a:t>
            </a:r>
            <a:r>
              <a:rPr lang="en-CA" sz="2800" i="1" dirty="0" err="1"/>
              <a:t>edulis</a:t>
            </a:r>
            <a:endParaRPr lang="en-CA" sz="2800" i="1" dirty="0"/>
          </a:p>
          <a:p>
            <a:pPr lvl="0"/>
            <a:r>
              <a:rPr lang="en-CA" sz="2800" i="1" dirty="0"/>
              <a:t>Cancer </a:t>
            </a:r>
            <a:r>
              <a:rPr lang="en-CA" sz="2800" i="1" dirty="0" err="1"/>
              <a:t>irroratus</a:t>
            </a:r>
            <a:endParaRPr lang="en-CA" sz="2800" i="1" dirty="0"/>
          </a:p>
          <a:p>
            <a:pPr lvl="0"/>
            <a:endParaRPr lang="en-CA" sz="2800" i="1" dirty="0"/>
          </a:p>
          <a:p>
            <a:endParaRPr lang="en-CA" sz="2800" i="1" dirty="0"/>
          </a:p>
          <a:p>
            <a:pPr lvl="0"/>
            <a:r>
              <a:rPr lang="en-CA" sz="2800" i="1" dirty="0" err="1"/>
              <a:t>Carcinus</a:t>
            </a:r>
            <a:r>
              <a:rPr lang="en-CA" sz="2800" i="1" dirty="0"/>
              <a:t> </a:t>
            </a:r>
            <a:r>
              <a:rPr lang="en-CA" sz="2800" i="1" dirty="0" err="1"/>
              <a:t>maenas</a:t>
            </a:r>
            <a:endParaRPr lang="en-US" sz="2800" i="1" dirty="0"/>
          </a:p>
          <a:p>
            <a:endParaRPr lang="en-US" dirty="0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CDB4FABB-DFE2-772D-9154-42975E97191B}"/>
              </a:ext>
            </a:extLst>
          </p:cNvPr>
          <p:cNvSpPr txBox="1">
            <a:spLocks/>
          </p:cNvSpPr>
          <p:nvPr/>
        </p:nvSpPr>
        <p:spPr>
          <a:xfrm>
            <a:off x="6194428" y="3568383"/>
            <a:ext cx="2227678" cy="29244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i="1" dirty="0" err="1"/>
              <a:t>Modiolus</a:t>
            </a:r>
            <a:r>
              <a:rPr lang="en-CA" sz="2800" i="1" dirty="0"/>
              <a:t> </a:t>
            </a:r>
            <a:r>
              <a:rPr lang="en-CA" sz="2800" i="1" dirty="0" err="1"/>
              <a:t>modiolus</a:t>
            </a:r>
            <a:endParaRPr lang="en-CA" sz="2800" i="1" dirty="0"/>
          </a:p>
          <a:p>
            <a:r>
              <a:rPr lang="en-CA" sz="2800" i="1" dirty="0"/>
              <a:t>Asterias </a:t>
            </a:r>
            <a:r>
              <a:rPr lang="en-CA" sz="2800" i="1" dirty="0" err="1"/>
              <a:t>rubens</a:t>
            </a:r>
            <a:endParaRPr lang="en-CA" sz="2800" i="1" dirty="0"/>
          </a:p>
          <a:p>
            <a:r>
              <a:rPr lang="en-CA" sz="2800" i="1" dirty="0" err="1"/>
              <a:t>Littorina</a:t>
            </a:r>
            <a:r>
              <a:rPr lang="en-CA" sz="2800" i="1" dirty="0"/>
              <a:t> </a:t>
            </a:r>
            <a:r>
              <a:rPr lang="en-CA" sz="2800" i="1" dirty="0" err="1"/>
              <a:t>saxatillis</a:t>
            </a:r>
            <a:endParaRPr lang="en-CA" sz="2800" i="1" dirty="0"/>
          </a:p>
          <a:p>
            <a:r>
              <a:rPr lang="en-CA" sz="2800" i="1" dirty="0" err="1"/>
              <a:t>Littorina</a:t>
            </a:r>
            <a:r>
              <a:rPr lang="en-CA" sz="2800" i="1" dirty="0"/>
              <a:t> </a:t>
            </a:r>
            <a:r>
              <a:rPr lang="en-CA" sz="2800" i="1" dirty="0" err="1"/>
              <a:t>littorea</a:t>
            </a:r>
            <a:endParaRPr lang="en-CA" sz="2800" i="1" dirty="0"/>
          </a:p>
          <a:p>
            <a:r>
              <a:rPr lang="en-CA" sz="2800" i="1" dirty="0" err="1"/>
              <a:t>Littorina</a:t>
            </a:r>
            <a:r>
              <a:rPr lang="en-CA" sz="2800" i="1" dirty="0"/>
              <a:t> </a:t>
            </a:r>
            <a:r>
              <a:rPr lang="en-CA" sz="2800" i="1" dirty="0" err="1"/>
              <a:t>obtusata</a:t>
            </a:r>
            <a:endParaRPr lang="en-US" sz="2800" i="1" dirty="0"/>
          </a:p>
          <a:p>
            <a:endParaRPr lang="en-US" dirty="0"/>
          </a:p>
        </p:txBody>
      </p:sp>
      <p:pic>
        <p:nvPicPr>
          <p:cNvPr id="6" name="Graphic 5" descr="Seaweed with solid fill">
            <a:extLst>
              <a:ext uri="{FF2B5EF4-FFF2-40B4-BE49-F238E27FC236}">
                <a16:creationId xmlns:a16="http://schemas.microsoft.com/office/drawing/2014/main" id="{3290BB15-087E-896F-B962-D9D83E4AF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90" y="347134"/>
            <a:ext cx="1361923" cy="1361923"/>
          </a:xfrm>
          <a:prstGeom prst="rect">
            <a:avLst/>
          </a:prstGeom>
        </p:spPr>
      </p:pic>
      <p:pic>
        <p:nvPicPr>
          <p:cNvPr id="7" name="Graphic 6" descr="Crab with solid fill">
            <a:extLst>
              <a:ext uri="{FF2B5EF4-FFF2-40B4-BE49-F238E27FC236}">
                <a16:creationId xmlns:a16="http://schemas.microsoft.com/office/drawing/2014/main" id="{9387198C-773C-32B3-7433-15448F471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466" y="365276"/>
            <a:ext cx="1361923" cy="1361923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18D3C88-C337-99FE-6AB0-23592F982A90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60ABBEA-B874-C62E-5260-E2BAA836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3828361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6002-E7C9-43AE-8B63-5ABE487D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Climate Change Species Review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3312664-75A7-465D-B522-B4D1998EE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Marine Mammals and Fishes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1B932A8-2C41-4CC8-B93B-6E5AD145A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617842"/>
            <a:ext cx="2078984" cy="3103633"/>
          </a:xfrm>
        </p:spPr>
        <p:txBody>
          <a:bodyPr>
            <a:normAutofit lnSpcReduction="10000"/>
          </a:bodyPr>
          <a:lstStyle/>
          <a:p>
            <a:pPr lvl="0"/>
            <a:r>
              <a:rPr lang="en-CA" sz="3000"/>
              <a:t>Acadian Redfish</a:t>
            </a:r>
          </a:p>
          <a:p>
            <a:pPr lvl="0"/>
            <a:r>
              <a:rPr lang="en-CA" sz="3000"/>
              <a:t>American Eel</a:t>
            </a:r>
          </a:p>
          <a:p>
            <a:pPr lvl="0"/>
            <a:r>
              <a:rPr lang="en-CA" sz="3000"/>
              <a:t>American Plaice</a:t>
            </a:r>
          </a:p>
          <a:p>
            <a:pPr lvl="0"/>
            <a:r>
              <a:rPr lang="en-CA" sz="3000"/>
              <a:t>Atlantic Salmon</a:t>
            </a:r>
          </a:p>
          <a:p>
            <a:pPr lvl="0"/>
            <a:r>
              <a:rPr lang="en-CA" sz="3000"/>
              <a:t>Atlantic Cod</a:t>
            </a:r>
            <a:endParaRPr lang="en-US" sz="3000"/>
          </a:p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355637-BB26-4973-8B98-06B7E307C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/>
              <a:t>Migratory Birds</a:t>
            </a:r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3034D9-ED6D-4A5A-A8F5-A417D26C5A0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CA" sz="2800"/>
              <a:t>Leach’s Storm Petrel</a:t>
            </a:r>
          </a:p>
          <a:p>
            <a:pPr lvl="0"/>
            <a:r>
              <a:rPr lang="en-CA" sz="2800"/>
              <a:t>Piping Plover</a:t>
            </a:r>
          </a:p>
          <a:p>
            <a:pPr lvl="0"/>
            <a:r>
              <a:rPr lang="en-CA" sz="2800"/>
              <a:t>Red-Necked Phalarope</a:t>
            </a:r>
            <a:r>
              <a:rPr lang="en-US" sz="2800"/>
              <a:t> </a:t>
            </a:r>
          </a:p>
          <a:p>
            <a:endParaRPr lang="en-US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99057D47-D766-2545-C1D2-8F9D73C81278}"/>
              </a:ext>
            </a:extLst>
          </p:cNvPr>
          <p:cNvSpPr txBox="1">
            <a:spLocks/>
          </p:cNvSpPr>
          <p:nvPr/>
        </p:nvSpPr>
        <p:spPr>
          <a:xfrm>
            <a:off x="2897189" y="3568383"/>
            <a:ext cx="3046411" cy="310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/>
              <a:t>Harbour Porpoise</a:t>
            </a:r>
          </a:p>
          <a:p>
            <a:r>
              <a:rPr lang="en-CA" sz="2800"/>
              <a:t>North Atlantic Right Whale</a:t>
            </a:r>
            <a:endParaRPr lang="en-US" sz="2800"/>
          </a:p>
          <a:p>
            <a:endParaRPr lang="en-US"/>
          </a:p>
        </p:txBody>
      </p:sp>
      <p:pic>
        <p:nvPicPr>
          <p:cNvPr id="3" name="Graphic 2" descr="Koi outline">
            <a:extLst>
              <a:ext uri="{FF2B5EF4-FFF2-40B4-BE49-F238E27FC236}">
                <a16:creationId xmlns:a16="http://schemas.microsoft.com/office/drawing/2014/main" id="{59A5EF8C-D65D-4D23-B317-6DEB6F0F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610" y="353181"/>
            <a:ext cx="1337733" cy="1337733"/>
          </a:xfrm>
          <a:prstGeom prst="rect">
            <a:avLst/>
          </a:prstGeom>
        </p:spPr>
      </p:pic>
      <p:pic>
        <p:nvPicPr>
          <p:cNvPr id="5" name="Graphic 4" descr="Duck outline">
            <a:extLst>
              <a:ext uri="{FF2B5EF4-FFF2-40B4-BE49-F238E27FC236}">
                <a16:creationId xmlns:a16="http://schemas.microsoft.com/office/drawing/2014/main" id="{39220742-3767-089D-B75A-3B1F91D3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1752" y="353182"/>
            <a:ext cx="1337733" cy="1337733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B8B317-036B-EECC-7BFA-F11ADDAA19E6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D86F3E8-3576-AE0E-F5F4-45075EB3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770559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Future Impacts</a:t>
            </a:r>
          </a:p>
        </p:txBody>
      </p:sp>
      <p:sp>
        <p:nvSpPr>
          <p:cNvPr id="59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7692B9"/>
          </a:solidFill>
          <a:ln w="38100" cap="rnd">
            <a:solidFill>
              <a:srgbClr val="7692B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n aerial view of a small island&#10;&#10;Description automatically generated">
            <a:extLst>
              <a:ext uri="{FF2B5EF4-FFF2-40B4-BE49-F238E27FC236}">
                <a16:creationId xmlns:a16="http://schemas.microsoft.com/office/drawing/2014/main" id="{313252DF-598F-4D4F-9FE4-C0A1B4DEDC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93" y="2142163"/>
            <a:ext cx="4716892" cy="4106755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ln w="38100"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390" y="1904150"/>
            <a:ext cx="5198747" cy="46890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/>
              <a:t>Erosion</a:t>
            </a:r>
          </a:p>
          <a:p>
            <a:pPr>
              <a:lnSpc>
                <a:spcPct val="100000"/>
              </a:lnSpc>
            </a:pPr>
            <a:r>
              <a:rPr lang="en-US" sz="2800"/>
              <a:t>Climate Change Effects: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Sea level rise affecting erosion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More frequent/severe storms due to climate change</a:t>
            </a:r>
          </a:p>
          <a:p>
            <a:pPr>
              <a:lnSpc>
                <a:spcPct val="100000"/>
              </a:lnSpc>
            </a:pPr>
            <a:r>
              <a:rPr lang="en-US" sz="2800"/>
              <a:t>Resulting Impacts: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Intensified wave action and erosion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Cliff stability affected by freeze-thaw cycles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Loss of coastal vegetation weakens erosion defenses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62A634B-735C-A408-D9E3-2317A8C90F50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1B7C906-8AE0-CFB1-82CD-248A714582ED}"/>
              </a:ext>
            </a:extLst>
          </p:cNvPr>
          <p:cNvSpPr txBox="1">
            <a:spLocks/>
          </p:cNvSpPr>
          <p:nvPr/>
        </p:nvSpPr>
        <p:spPr>
          <a:xfrm>
            <a:off x="3895035" y="6256202"/>
            <a:ext cx="4114800" cy="47631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aseline="0">
                <a:latin typeface="The Hand Black"/>
              </a:rPr>
              <a:t>Deadmans Head</a:t>
            </a:r>
            <a:r>
              <a:rPr lang="en-US" sz="1600">
                <a:latin typeface="The Hand Black"/>
                <a:ea typeface="The Hand Black"/>
                <a:cs typeface="The Hand Black"/>
              </a:rPr>
              <a:t>​</a:t>
            </a:r>
            <a:br>
              <a:rPr lang="en-US" sz="1600">
                <a:latin typeface="The Hand Black"/>
                <a:ea typeface="The Hand Black"/>
                <a:cs typeface="The Hand Black"/>
              </a:rPr>
            </a:br>
            <a:r>
              <a:rPr lang="en-US" sz="1600" baseline="0">
                <a:latin typeface="The Hand Black"/>
              </a:rPr>
              <a:t>Living Laboratory</a:t>
            </a:r>
            <a:r>
              <a:rPr lang="en-US" sz="1600">
                <a:latin typeface="The Hand Black"/>
                <a:ea typeface="The Hand Black"/>
                <a:cs typeface="The Hand Black"/>
              </a:rPr>
              <a:t>​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071588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Future Impacts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7692B9"/>
          </a:solidFill>
          <a:ln w="38100" cap="rnd">
            <a:solidFill>
              <a:srgbClr val="7692B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77" y="1929781"/>
            <a:ext cx="5520723" cy="48252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b="1">
                <a:ea typeface="+mn-lt"/>
                <a:cs typeface="+mn-lt"/>
              </a:rPr>
              <a:t>Coastal Flooding Risks at </a:t>
            </a:r>
            <a:r>
              <a:rPr lang="en-US" sz="3600" b="1" err="1">
                <a:ea typeface="+mn-lt"/>
                <a:cs typeface="+mn-lt"/>
              </a:rPr>
              <a:t>Deadmans</a:t>
            </a:r>
            <a:r>
              <a:rPr lang="en-US" sz="3600" b="1">
                <a:ea typeface="+mn-lt"/>
                <a:cs typeface="+mn-lt"/>
              </a:rPr>
              <a:t> Head Peninsula</a:t>
            </a:r>
            <a:endParaRPr lang="en-US" sz="3600" b="1"/>
          </a:p>
          <a:p>
            <a:r>
              <a:rPr lang="en-US" sz="2800" b="1">
                <a:ea typeface="+mn-lt"/>
                <a:cs typeface="+mn-lt"/>
              </a:rPr>
              <a:t>Location Vulnerability</a:t>
            </a:r>
            <a:r>
              <a:rPr lang="en-US" sz="2800">
                <a:ea typeface="+mn-lt"/>
                <a:cs typeface="+mn-lt"/>
              </a:rPr>
              <a:t>: Low-lying areas (beach-1 &amp; 2)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Factors Contributing to Flooding:</a:t>
            </a:r>
            <a:endParaRPr lang="en-US" sz="2800"/>
          </a:p>
          <a:p>
            <a:pPr>
              <a:buChar char="•"/>
            </a:pPr>
            <a:r>
              <a:rPr lang="en-US">
                <a:ea typeface="+mn-lt"/>
                <a:cs typeface="+mn-lt"/>
              </a:rPr>
              <a:t>  Rising sea levels due to global temperature increase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  Climate change intensifies extreme weather events</a:t>
            </a:r>
            <a:endParaRPr lang="en-US"/>
          </a:p>
          <a:p>
            <a:r>
              <a:rPr lang="en-US" sz="2800" b="1">
                <a:ea typeface="+mn-lt"/>
                <a:cs typeface="+mn-lt"/>
              </a:rPr>
              <a:t>Potential Impacts:</a:t>
            </a:r>
            <a:endParaRPr lang="en-US" sz="2800" b="1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  Increased frequency/severity of flooding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Higher storm surges during extreme events</a:t>
            </a:r>
            <a:endParaRPr lang="en-US"/>
          </a:p>
        </p:txBody>
      </p:sp>
      <p:pic>
        <p:nvPicPr>
          <p:cNvPr id="7" name="Picture Placeholder 6" descr="An aerial view of a small island&#10;&#10;Description automatically generated">
            <a:extLst>
              <a:ext uri="{FF2B5EF4-FFF2-40B4-BE49-F238E27FC236}">
                <a16:creationId xmlns:a16="http://schemas.microsoft.com/office/drawing/2014/main" id="{313252DF-598F-4D4F-9FE4-C0A1B4DEDC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568" y="4760975"/>
            <a:ext cx="4726155" cy="1060058"/>
          </a:xfrm>
          <a:prstGeom prst="rect">
            <a:avLst/>
          </a:prstGeom>
        </p:spPr>
      </p:pic>
      <p:pic>
        <p:nvPicPr>
          <p:cNvPr id="2" name="Picture 1" descr="A body of water with trees in the background&#10;&#10;Description automatically generated">
            <a:extLst>
              <a:ext uri="{FF2B5EF4-FFF2-40B4-BE49-F238E27FC236}">
                <a16:creationId xmlns:a16="http://schemas.microsoft.com/office/drawing/2014/main" id="{35B1352B-054C-FEBA-81DD-54F6EFF2AF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723" y="2266637"/>
            <a:ext cx="6096000" cy="40337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0B674BB-8885-CD9E-D726-3A350A4A81DA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03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4BCB9E0F-80B4-4BE1-A13D-A796E8186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2" y="120661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Future Plans &amp; Considerations</a:t>
            </a:r>
          </a:p>
        </p:txBody>
      </p:sp>
      <p:sp>
        <p:nvSpPr>
          <p:cNvPr id="63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FFC983"/>
          </a:solidFill>
          <a:ln w="38100" cap="rnd">
            <a:solidFill>
              <a:srgbClr val="FFC98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cky shore with trees and water&#10;&#10;Description automatically generated">
            <a:extLst>
              <a:ext uri="{FF2B5EF4-FFF2-40B4-BE49-F238E27FC236}">
                <a16:creationId xmlns:a16="http://schemas.microsoft.com/office/drawing/2014/main" id="{32F086AF-B26C-3E7A-0633-1AD4487A6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87" y="2150728"/>
            <a:ext cx="5045411" cy="41959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563" y="1999357"/>
            <a:ext cx="5542944" cy="459916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/>
              <a:t>Study Focus and Limitation:</a:t>
            </a:r>
            <a:endParaRPr lang="en-US" sz="320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Single-season study at </a:t>
            </a:r>
            <a:r>
              <a:rPr lang="en-US" sz="2800" err="1"/>
              <a:t>Deadmans</a:t>
            </a:r>
            <a:r>
              <a:rPr lang="en-US" sz="2800"/>
              <a:t> </a:t>
            </a:r>
            <a:r>
              <a:rPr lang="en-US" sz="2800" err="1"/>
              <a:t>Harbour</a:t>
            </a:r>
            <a:endParaRPr lang="en-US" sz="2800"/>
          </a:p>
          <a:p>
            <a:pPr>
              <a:lnSpc>
                <a:spcPct val="100000"/>
              </a:lnSpc>
            </a:pPr>
            <a:r>
              <a:rPr lang="en-US" sz="3200" b="1"/>
              <a:t>Importance of Long-Term Study: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Comprehensive understanding of climate impact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Examination of species abundance trends over decades</a:t>
            </a:r>
          </a:p>
          <a:p>
            <a:pPr>
              <a:lnSpc>
                <a:spcPct val="100000"/>
              </a:lnSpc>
            </a:pPr>
            <a:r>
              <a:rPr lang="en-US" sz="3200" b="1"/>
              <a:t>Potential Benefits: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Precision in trend identification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Creation of predictive models based on multi-year data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81052AD-E895-62A8-7A10-F9391F122FA1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2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41" y="325369"/>
            <a:ext cx="363973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600"/>
              <a:t>Future Plans &amp; Considerations</a:t>
            </a:r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E9BA7D"/>
          </a:solidFill>
          <a:ln w="38100" cap="rnd">
            <a:solidFill>
              <a:srgbClr val="E9BA7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819" y="2641990"/>
            <a:ext cx="5724418" cy="335480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/>
              <a:t>Insights from Long-Term Study: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/>
              <a:t>Informed strategies for ecosystem management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ea typeface="+mn-lt"/>
                <a:cs typeface="+mn-lt"/>
              </a:rPr>
              <a:t>Changing species abundance </a:t>
            </a:r>
            <a:r>
              <a:rPr lang="en-US" sz="2800"/>
              <a:t> </a:t>
            </a:r>
          </a:p>
          <a:p>
            <a:pPr>
              <a:lnSpc>
                <a:spcPct val="100000"/>
              </a:lnSpc>
            </a:pPr>
            <a:r>
              <a:rPr lang="en-US" sz="3200"/>
              <a:t>Considerations:</a:t>
            </a:r>
            <a:endParaRPr lang="en-US"/>
          </a:p>
          <a:p>
            <a:pPr marL="457200" indent="-457200">
              <a:lnSpc>
                <a:spcPct val="100000"/>
              </a:lnSpc>
              <a:buChar char="•"/>
            </a:pPr>
            <a:r>
              <a:rPr lang="en-CA" sz="2800">
                <a:latin typeface="The Hand Black"/>
                <a:cs typeface="Calibri"/>
              </a:rPr>
              <a:t>Adaptive management methodologies, </a:t>
            </a:r>
            <a:r>
              <a:rPr lang="en-US" sz="2800"/>
              <a:t>Habitat restoration initiatives and  </a:t>
            </a:r>
            <a:r>
              <a:rPr lang="en-US" sz="2800">
                <a:ea typeface="+mn-lt"/>
                <a:cs typeface="+mn-lt"/>
              </a:rPr>
              <a:t>Conservation measures</a:t>
            </a:r>
          </a:p>
          <a:p>
            <a:pPr algn="ctr"/>
            <a:r>
              <a:rPr lang="en-US" sz="1600">
                <a:ea typeface="+mn-lt"/>
                <a:cs typeface="+mn-lt"/>
              </a:rPr>
              <a:t>                                                      </a:t>
            </a:r>
            <a:r>
              <a:rPr lang="en-US" sz="1600" err="1">
                <a:ea typeface="+mn-lt"/>
                <a:cs typeface="+mn-lt"/>
              </a:rPr>
              <a:t>Deadmans</a:t>
            </a:r>
            <a:r>
              <a:rPr lang="en-US" sz="1600">
                <a:ea typeface="+mn-lt"/>
                <a:cs typeface="+mn-lt"/>
              </a:rPr>
              <a:t> Head 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                                                      Living Laboratory 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2" name="Picture 1" descr="A rocky beach with trees on the side&#10;&#10;Description automatically generated">
            <a:extLst>
              <a:ext uri="{FF2B5EF4-FFF2-40B4-BE49-F238E27FC236}">
                <a16:creationId xmlns:a16="http://schemas.microsoft.com/office/drawing/2014/main" id="{6EC37A7B-D9C4-EAF4-EADD-10361B3E2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2429" y="10"/>
            <a:ext cx="440804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9D83FD2-BEF5-9891-F6E0-2F28C92D49A7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6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24" y="133004"/>
            <a:ext cx="10342795" cy="7551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/>
              <a:t>Future Plans &amp; Considerations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942" y="2123207"/>
            <a:ext cx="7610291" cy="38272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3200" b="1">
                <a:ea typeface="+mn-lt"/>
                <a:cs typeface="+mn-lt"/>
              </a:rPr>
              <a:t>Future Study Plan:</a:t>
            </a:r>
          </a:p>
          <a:p>
            <a:pPr marL="457200" indent="-457200" algn="just">
              <a:buChar char="•"/>
            </a:pPr>
            <a:r>
              <a:rPr lang="en-US" sz="2800" b="1">
                <a:ea typeface="+mn-lt"/>
                <a:cs typeface="+mn-lt"/>
              </a:rPr>
              <a:t>Similar methodologies may be followed</a:t>
            </a:r>
          </a:p>
          <a:p>
            <a:pPr marL="457200" indent="-457200" algn="just">
              <a:buChar char="•"/>
            </a:pPr>
            <a:r>
              <a:rPr lang="en-US" sz="2800">
                <a:ea typeface="+mn-lt"/>
                <a:cs typeface="+mn-lt"/>
              </a:rPr>
              <a:t>Collaboration with local groups, NGOs, scientific organizations</a:t>
            </a:r>
            <a:endParaRPr lang="en-US" sz="2800"/>
          </a:p>
          <a:p>
            <a:pPr algn="just"/>
            <a:r>
              <a:rPr lang="en-US" sz="3200" b="1">
                <a:ea typeface="+mn-lt"/>
                <a:cs typeface="+mn-lt"/>
              </a:rPr>
              <a:t>Objective:</a:t>
            </a:r>
            <a:endParaRPr lang="en-US" sz="3200" b="1"/>
          </a:p>
          <a:p>
            <a:pPr marL="457200" indent="-457200" algn="just">
              <a:buChar char="•"/>
            </a:pPr>
            <a:r>
              <a:rPr lang="en-US" sz="2800">
                <a:ea typeface="+mn-lt"/>
                <a:cs typeface="+mn-lt"/>
              </a:rPr>
              <a:t>Enhanced data collection and sharing</a:t>
            </a:r>
            <a:endParaRPr lang="en-US" sz="2800"/>
          </a:p>
          <a:p>
            <a:pPr marL="457200" indent="-457200" algn="just">
              <a:buChar char="•"/>
            </a:pPr>
            <a:r>
              <a:rPr lang="en-US" sz="2800">
                <a:ea typeface="+mn-lt"/>
                <a:cs typeface="+mn-lt"/>
              </a:rPr>
              <a:t>Comprehensive understanding of coastal ecosystem impacts</a:t>
            </a:r>
            <a:endParaRPr lang="en-US" sz="2800"/>
          </a:p>
          <a:p>
            <a:pPr algn="just"/>
            <a:r>
              <a:rPr lang="en-US" sz="3200" b="1">
                <a:ea typeface="+mn-lt"/>
                <a:cs typeface="+mn-lt"/>
              </a:rPr>
              <a:t>Benefits:</a:t>
            </a:r>
          </a:p>
          <a:p>
            <a:pPr marL="457200" indent="-457200" algn="just">
              <a:buChar char="•"/>
            </a:pPr>
            <a:r>
              <a:rPr lang="en-US" sz="2800">
                <a:ea typeface="+mn-lt"/>
                <a:cs typeface="+mn-lt"/>
              </a:rPr>
              <a:t>Fostered collaboration for a deeper understanding of climate change </a:t>
            </a:r>
            <a:endParaRPr lang="en-US" sz="2800"/>
          </a:p>
          <a:p>
            <a:endParaRPr lang="en-US" sz="3600" b="1"/>
          </a:p>
          <a:p>
            <a:pPr indent="-228600">
              <a:buFont typeface="Arial" panose="020B0604020202020204" pitchFamily="34" charset="0"/>
              <a:buChar char="•"/>
            </a:pPr>
            <a:endParaRPr lang="en-US" sz="2800"/>
          </a:p>
        </p:txBody>
      </p:sp>
      <p:pic>
        <p:nvPicPr>
          <p:cNvPr id="3" name="Picture 2" descr="A rocky shore with a body of water&#10;&#10;Description automatically generated">
            <a:extLst>
              <a:ext uri="{FF2B5EF4-FFF2-40B4-BE49-F238E27FC236}">
                <a16:creationId xmlns:a16="http://schemas.microsoft.com/office/drawing/2014/main" id="{952D3990-D65F-3CE6-8D5A-C7BC80ED1E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90" y="1176575"/>
            <a:ext cx="3756986" cy="41825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3B3C798-383A-ACF4-B659-B1C8BB3A0014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0CA4B47-00DC-D1E1-0310-FE49C888079E}"/>
              </a:ext>
            </a:extLst>
          </p:cNvPr>
          <p:cNvSpPr txBox="1">
            <a:spLocks/>
          </p:cNvSpPr>
          <p:nvPr/>
        </p:nvSpPr>
        <p:spPr>
          <a:xfrm>
            <a:off x="4038600" y="6111932"/>
            <a:ext cx="4114800" cy="60954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aseline="0">
                <a:latin typeface="The Hand Black"/>
              </a:rPr>
              <a:t>Deadmans Head​</a:t>
            </a:r>
            <a:r>
              <a:rPr lang="en-US" sz="1600">
                <a:latin typeface="The Hand Black"/>
                <a:ea typeface="The Hand Black"/>
                <a:cs typeface="The Hand Black"/>
              </a:rPr>
              <a:t>​</a:t>
            </a:r>
            <a:br>
              <a:rPr lang="en-US" sz="1600">
                <a:latin typeface="The Hand Black"/>
                <a:ea typeface="The Hand Black"/>
                <a:cs typeface="The Hand Black"/>
              </a:rPr>
            </a:br>
            <a:r>
              <a:rPr lang="en-US" sz="1600" baseline="0">
                <a:latin typeface="The Hand Black"/>
              </a:rPr>
              <a:t>Living Laboratory​</a:t>
            </a:r>
            <a:r>
              <a:rPr lang="en-US" sz="1600">
                <a:latin typeface="The Hand Black"/>
                <a:ea typeface="The Hand Black"/>
                <a:cs typeface="The Hand Black"/>
              </a:rPr>
              <a:t>​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36620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Limitations</a:t>
            </a:r>
          </a:p>
        </p:txBody>
      </p:sp>
      <p:sp>
        <p:nvSpPr>
          <p:cNvPr id="9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4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88BDFA"/>
          </a:solidFill>
          <a:ln w="38100" cap="rnd">
            <a:solidFill>
              <a:srgbClr val="88BDF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27DF2-09B4-3851-0F53-963AFCC8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92" y="2002056"/>
            <a:ext cx="5103413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ln w="38100"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389" y="2060273"/>
            <a:ext cx="5079118" cy="440193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Steep cliffs resistant to high tides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Sampling difficulty due to feasibility concerns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Limited suitable rocky shore locations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Study focused on one site in a particular season</a:t>
            </a:r>
          </a:p>
          <a:p>
            <a:r>
              <a:rPr lang="en-US" sz="3600"/>
              <a:t>Recommendations for Improved Precision: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/>
              <a:t>Repetition across seasons or nearby coastal areas</a:t>
            </a:r>
          </a:p>
          <a:p>
            <a:endParaRPr lang="en-US" sz="2800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2014B5B-F384-7ECF-F1D9-FA3E95215ED5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9B37A1A-CBF8-5316-9897-CB9893B118E3}"/>
              </a:ext>
            </a:extLst>
          </p:cNvPr>
          <p:cNvSpPr txBox="1">
            <a:spLocks/>
          </p:cNvSpPr>
          <p:nvPr/>
        </p:nvSpPr>
        <p:spPr>
          <a:xfrm>
            <a:off x="4038600" y="6186604"/>
            <a:ext cx="4114800" cy="53487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aseline="0">
                <a:latin typeface="The Hand Black"/>
              </a:rPr>
              <a:t>Deadmans Head​</a:t>
            </a:r>
            <a:r>
              <a:rPr lang="en-US" sz="1600">
                <a:latin typeface="The Hand Black"/>
                <a:ea typeface="The Hand Black"/>
                <a:cs typeface="The Hand Black"/>
              </a:rPr>
              <a:t>​</a:t>
            </a:r>
            <a:br>
              <a:rPr lang="en-US" sz="1600">
                <a:latin typeface="The Hand Black"/>
                <a:ea typeface="The Hand Black"/>
                <a:cs typeface="The Hand Black"/>
              </a:rPr>
            </a:br>
            <a:r>
              <a:rPr lang="en-US" sz="1600" baseline="0">
                <a:latin typeface="The Hand Black"/>
              </a:rPr>
              <a:t>Living Laboratory​</a:t>
            </a:r>
            <a:r>
              <a:rPr lang="en-US" sz="1600">
                <a:latin typeface="The Hand Black"/>
                <a:ea typeface="The Hand Black"/>
                <a:cs typeface="The Hand Black"/>
              </a:rPr>
              <a:t>​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7781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CDF373-B5D6-4F86-8E13-9DB22401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Conclusion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901A9-2FA2-4FF9-8C8C-B9DE9921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CA" sz="2800" dirty="0"/>
              <a:t>Various species will be impacted by climate change within this region</a:t>
            </a:r>
          </a:p>
          <a:p>
            <a:pPr algn="ctr"/>
            <a:endParaRPr lang="en-CA" sz="2800" dirty="0"/>
          </a:p>
          <a:p>
            <a:pPr algn="ctr"/>
            <a:r>
              <a:rPr lang="en-CA" sz="2800" dirty="0"/>
              <a:t>Protecting and continuing to research the sites analyzed is important to the sustainability of this area for future generations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86DBC3F-AFD3-8FE8-F482-4C2D388BA1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598" y="3792431"/>
            <a:ext cx="3041329" cy="3065569"/>
          </a:xfrm>
        </p:spPr>
      </p:pic>
      <p:pic>
        <p:nvPicPr>
          <p:cNvPr id="4" name="Picture Placeholder 3" descr="A high angle view of a lake&#10;&#10;Description automatically generated">
            <a:extLst>
              <a:ext uri="{FF2B5EF4-FFF2-40B4-BE49-F238E27FC236}">
                <a16:creationId xmlns:a16="http://schemas.microsoft.com/office/drawing/2014/main" id="{6EC97830-A77D-DF6B-EF48-2F3DFA89B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 descr="A aerial view of a lake&#10;&#10;Description automatically generated">
            <a:extLst>
              <a:ext uri="{FF2B5EF4-FFF2-40B4-BE49-F238E27FC236}">
                <a16:creationId xmlns:a16="http://schemas.microsoft.com/office/drawing/2014/main" id="{15CF32D6-3500-248C-EBF9-16DD4EC25A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8"/>
          <a:stretch/>
        </p:blipFill>
        <p:spPr>
          <a:xfrm>
            <a:off x="8263901" y="-1"/>
            <a:ext cx="3928091" cy="4143506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2463839-0AC0-F030-5D95-9A83C53CC5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C1240D9-157A-7643-4D45-F76B7F4DDDEA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71EEAC9-BE6C-5A58-CECC-F2A69DA24B27}"/>
              </a:ext>
            </a:extLst>
          </p:cNvPr>
          <p:cNvSpPr txBox="1">
            <a:spLocks/>
          </p:cNvSpPr>
          <p:nvPr/>
        </p:nvSpPr>
        <p:spPr>
          <a:xfrm>
            <a:off x="430427" y="113777"/>
            <a:ext cx="4114800" cy="9492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err="1"/>
              <a:t>Deadmans</a:t>
            </a:r>
            <a:r>
              <a:rPr lang="en-US" sz="1600"/>
              <a:t> Head</a:t>
            </a:r>
            <a:br>
              <a:rPr lang="en-US" sz="1600"/>
            </a:br>
            <a:r>
              <a:rPr lang="en-US" sz="1600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306516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3201-2AAE-0276-1B7F-5395461A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4FFA-CC6F-03E3-20A0-4CA96D13D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primary goals of the living lab</a:t>
            </a:r>
          </a:p>
          <a:p>
            <a:r>
              <a:rPr lang="en-US"/>
              <a:t>Identify and detail current species on and around the site using </a:t>
            </a:r>
            <a:r>
              <a:rPr lang="en-US" err="1"/>
              <a:t>iNaturalist</a:t>
            </a:r>
          </a:p>
          <a:p>
            <a:r>
              <a:rPr lang="en-US"/>
              <a:t>Track over time how these species respond to climate change </a:t>
            </a:r>
          </a:p>
          <a:p>
            <a:r>
              <a:rPr lang="en-US"/>
              <a:t>Use remote tools to minimize human interaction with the site where possible</a:t>
            </a:r>
          </a:p>
          <a:p>
            <a:r>
              <a:rPr lang="en-US"/>
              <a:t>Share data </a:t>
            </a:r>
          </a:p>
          <a:p>
            <a:r>
              <a:rPr lang="en-US"/>
              <a:t>Preserve and protect their property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3731B-7BBE-644D-317F-0116E42D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2D7D2F9-3AFF-BA9B-62C7-558B7387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0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CDF373-B5D6-4F86-8E13-9DB22401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901A9-2FA2-4FF9-8C8C-B9DE9921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CA" sz="2800" dirty="0"/>
              <a:t>We would like to thank:</a:t>
            </a:r>
          </a:p>
          <a:p>
            <a:pPr algn="ctr"/>
            <a:r>
              <a:rPr lang="en-CA" sz="2800" dirty="0"/>
              <a:t> Ernie and Judy Edwards for their hospitality, support, and encouragement</a:t>
            </a:r>
          </a:p>
          <a:p>
            <a:pPr algn="ctr"/>
            <a:r>
              <a:rPr lang="en-CA" sz="2800" dirty="0"/>
              <a:t>Abby Evans and Briana </a:t>
            </a:r>
            <a:r>
              <a:rPr lang="en-CA" sz="2800" dirty="0" err="1"/>
              <a:t>Cowie</a:t>
            </a:r>
            <a:r>
              <a:rPr lang="en-CA" sz="2800" dirty="0"/>
              <a:t> for meetings and giving us valuable information</a:t>
            </a:r>
          </a:p>
          <a:p>
            <a:pPr algn="ctr"/>
            <a:r>
              <a:rPr lang="en-CA" sz="2800" dirty="0"/>
              <a:t>Fan-Rui and Kim for allowing us to participate in this project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86DBC3F-AFD3-8FE8-F482-4C2D388BA1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598" y="3792431"/>
            <a:ext cx="3041329" cy="3065569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EC97830-A77D-DF6B-EF48-2F3DFA89B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598" y="0"/>
            <a:ext cx="3035794" cy="3597039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5CF32D6-3500-248C-EBF9-16DD4EC25A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901" y="-1"/>
            <a:ext cx="3928091" cy="4143506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2463839-0AC0-F030-5D95-9A83C53CC5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029" y="4328340"/>
            <a:ext cx="3910962" cy="2529660"/>
          </a:xfr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C1240D9-157A-7643-4D45-F76B7F4DDDEA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71EEAC9-BE6C-5A58-CECC-F2A69DA24B27}"/>
              </a:ext>
            </a:extLst>
          </p:cNvPr>
          <p:cNvSpPr txBox="1">
            <a:spLocks/>
          </p:cNvSpPr>
          <p:nvPr/>
        </p:nvSpPr>
        <p:spPr>
          <a:xfrm>
            <a:off x="430427" y="113777"/>
            <a:ext cx="4114800" cy="9492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err="1"/>
              <a:t>Deadmans</a:t>
            </a:r>
            <a:r>
              <a:rPr lang="en-US" sz="1600"/>
              <a:t> Head</a:t>
            </a:r>
            <a:br>
              <a:rPr lang="en-US" sz="1600"/>
            </a:br>
            <a:r>
              <a:rPr lang="en-US" sz="1600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184546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CA" sz="6600" dirty="0">
                <a:solidFill>
                  <a:schemeClr val="tx1"/>
                </a:solidFill>
              </a:rPr>
              <a:t>Acknowledgements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896F46"/>
          </a:solidFill>
          <a:ln w="38100" cap="rnd">
            <a:solidFill>
              <a:srgbClr val="896F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879B-7534-4AE1-813D-DDCAD3281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586" y="2388006"/>
            <a:ext cx="4243589" cy="29344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CA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</a:pPr>
            <a:r>
              <a:rPr lang="en-CA" dirty="0">
                <a:solidFill>
                  <a:schemeClr val="tx1"/>
                </a:solidFill>
              </a:rPr>
              <a:t>We would also like to thank </a:t>
            </a:r>
            <a:r>
              <a:rPr lang="en-CA" dirty="0" err="1">
                <a:solidFill>
                  <a:schemeClr val="tx1"/>
                </a:solidFill>
              </a:rPr>
              <a:t>Seeley</a:t>
            </a:r>
            <a:r>
              <a:rPr lang="en-CA" dirty="0">
                <a:solidFill>
                  <a:schemeClr val="tx1"/>
                </a:solidFill>
              </a:rPr>
              <a:t> for making sure we did not get lost on the trails and for being the best help dog!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D2A98-6B29-7A56-B8B4-66A6BA709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F8EAE3-6A22-2AFE-1165-92E246C30564}"/>
              </a:ext>
            </a:extLst>
          </p:cNvPr>
          <p:cNvSpPr txBox="1">
            <a:spLocks/>
          </p:cNvSpPr>
          <p:nvPr/>
        </p:nvSpPr>
        <p:spPr>
          <a:xfrm>
            <a:off x="10522215" y="6414716"/>
            <a:ext cx="1371600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41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33E2AC7-5EFA-F579-A601-32941A72E223}"/>
              </a:ext>
            </a:extLst>
          </p:cNvPr>
          <p:cNvSpPr txBox="1">
            <a:spLocks/>
          </p:cNvSpPr>
          <p:nvPr/>
        </p:nvSpPr>
        <p:spPr>
          <a:xfrm>
            <a:off x="434502" y="6356350"/>
            <a:ext cx="1251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158988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5BB92-813C-4042-B316-05BBE4D4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48" y="640823"/>
            <a:ext cx="3771311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000">
                <a:solidFill>
                  <a:schemeClr val="tx1"/>
                </a:solidFill>
              </a:rPr>
              <a:t>Thank you! </a:t>
            </a:r>
            <a:br>
              <a:rPr lang="en-CA" sz="6000">
                <a:solidFill>
                  <a:schemeClr val="tx1"/>
                </a:solidFill>
              </a:rPr>
            </a:br>
            <a:br>
              <a:rPr lang="en-CA" sz="6000">
                <a:solidFill>
                  <a:schemeClr val="tx1"/>
                </a:solidFill>
              </a:rPr>
            </a:br>
            <a:r>
              <a:rPr lang="en-US" sz="6000" b="1">
                <a:solidFill>
                  <a:schemeClr val="tx1"/>
                </a:solidFill>
              </a:rPr>
              <a:t>Any Questions?</a:t>
            </a: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Online Image Placeholder 23" descr="User">
            <a:extLst>
              <a:ext uri="{FF2B5EF4-FFF2-40B4-BE49-F238E27FC236}">
                <a16:creationId xmlns:a16="http://schemas.microsoft.com/office/drawing/2014/main" id="{B4D6CBD8-BAE2-4829-AC80-ACEA4658DD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32782" y="640823"/>
            <a:ext cx="458125" cy="45812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690B51-B7AB-4D15-951F-60CB62BB8DCF}"/>
              </a:ext>
            </a:extLst>
          </p:cNvPr>
          <p:cNvSpPr>
            <a:spLocks/>
          </p:cNvSpPr>
          <p:nvPr/>
        </p:nvSpPr>
        <p:spPr>
          <a:xfrm>
            <a:off x="4478676" y="1426779"/>
            <a:ext cx="3252030" cy="405330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Allysia Murphy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Sarah Dooley</a:t>
            </a:r>
          </a:p>
          <a:p>
            <a:pPr defTabSz="566928">
              <a:spcAft>
                <a:spcPts val="600"/>
              </a:spcAft>
            </a:pPr>
            <a:endParaRPr lang="en-US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Allison Meister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Kianna Hughes Clarke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Dhiman Sen</a:t>
            </a:r>
            <a:endParaRPr lang="en-US" sz="2400">
              <a:latin typeface="Abadi" panose="020B0604020104020204" pitchFamily="34" charset="0"/>
            </a:endParaRPr>
          </a:p>
        </p:txBody>
      </p:sp>
      <p:pic>
        <p:nvPicPr>
          <p:cNvPr id="25" name="Online Image Placeholder 27" descr="Envelope">
            <a:extLst>
              <a:ext uri="{FF2B5EF4-FFF2-40B4-BE49-F238E27FC236}">
                <a16:creationId xmlns:a16="http://schemas.microsoft.com/office/drawing/2014/main" id="{329FB706-264C-44A5-B17E-0D396F61A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21728" y="640823"/>
            <a:ext cx="458125" cy="4581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C6B086-BC3B-4FE1-A23D-D1396E627EE6}"/>
              </a:ext>
            </a:extLst>
          </p:cNvPr>
          <p:cNvSpPr>
            <a:spLocks/>
          </p:cNvSpPr>
          <p:nvPr/>
        </p:nvSpPr>
        <p:spPr>
          <a:xfrm>
            <a:off x="8320652" y="1426779"/>
            <a:ext cx="3236345" cy="4053311"/>
          </a:xfrm>
          <a:prstGeom prst="rect">
            <a:avLst/>
          </a:prstGeom>
        </p:spPr>
        <p:txBody>
          <a:bodyPr/>
          <a:lstStyle/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Project Manager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Report Editor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Data Lead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Drone Analyst</a:t>
            </a:r>
          </a:p>
          <a:p>
            <a:pPr defTabSz="566928">
              <a:spcAft>
                <a:spcPts val="600"/>
              </a:spcAft>
            </a:pPr>
            <a:endParaRPr lang="en-CA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 defTabSz="566928">
              <a:spcAft>
                <a:spcPts val="600"/>
              </a:spcAft>
            </a:pPr>
            <a:r>
              <a:rPr lang="en-CA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rPr>
              <a:t>Survey Assistant</a:t>
            </a:r>
            <a:endParaRPr lang="en-US" sz="2400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>
              <a:latin typeface="Abadi" panose="020B0604020104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12A310-0919-4438-952C-499AC4A95E7A}"/>
              </a:ext>
            </a:extLst>
          </p:cNvPr>
          <p:cNvSpPr>
            <a:spLocks/>
          </p:cNvSpPr>
          <p:nvPr/>
        </p:nvSpPr>
        <p:spPr>
          <a:xfrm>
            <a:off x="9630130" y="2158871"/>
            <a:ext cx="1918400" cy="2059075"/>
          </a:xfrm>
          <a:prstGeom prst="rect">
            <a:avLst/>
          </a:prstGeom>
        </p:spPr>
        <p:txBody>
          <a:bodyPr/>
          <a:lstStyle/>
          <a:p>
            <a:pPr defTabSz="566928">
              <a:spcAft>
                <a:spcPts val="600"/>
              </a:spcAft>
            </a:pPr>
            <a:endParaRPr lang="en-US" sz="1116" kern="1200">
              <a:solidFill>
                <a:schemeClr val="tx1"/>
              </a:solidFill>
              <a:latin typeface="Abadi" panose="020B060402010402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961577D-1444-84BD-5B44-AF8A5EDF84C4}"/>
              </a:ext>
            </a:extLst>
          </p:cNvPr>
          <p:cNvSpPr txBox="1">
            <a:spLocks/>
          </p:cNvSpPr>
          <p:nvPr/>
        </p:nvSpPr>
        <p:spPr>
          <a:xfrm>
            <a:off x="10609633" y="6414716"/>
            <a:ext cx="142023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EDDEB4-0F0C-9CA4-B89A-3590C110C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15194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D3CF6-BE47-3C6B-A206-066B9DD5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600"/>
              <a:t>Site information 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2FB01"/>
          </a:solidFill>
          <a:ln w="38100" cap="rnd">
            <a:solidFill>
              <a:srgbClr val="F2FB0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B590A-4CCD-6A2E-26B9-6D5F7E1F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Located in the Village of Blacks Harbor </a:t>
            </a:r>
          </a:p>
          <a:p>
            <a:pPr>
              <a:lnSpc>
                <a:spcPct val="100000"/>
              </a:lnSpc>
            </a:pPr>
            <a:r>
              <a:rPr lang="en-US" sz="1800"/>
              <a:t>One side of the peninsula is the harbour, the cove side is on the Bay of Fundy</a:t>
            </a:r>
          </a:p>
          <a:p>
            <a:pPr>
              <a:lnSpc>
                <a:spcPct val="100000"/>
              </a:lnSpc>
            </a:pPr>
            <a:r>
              <a:rPr lang="en-US" sz="1800"/>
              <a:t>Beach site 1- Rocky beach with gravel and some larger rocky outcrops</a:t>
            </a:r>
          </a:p>
          <a:p>
            <a:pPr>
              <a:lnSpc>
                <a:spcPct val="100000"/>
              </a:lnSpc>
            </a:pPr>
            <a:r>
              <a:rPr lang="en-US" sz="1800"/>
              <a:t>Beach Site 2- Rocky beach with gravel and some larger rocky outcrops </a:t>
            </a:r>
          </a:p>
          <a:p>
            <a:pPr>
              <a:lnSpc>
                <a:spcPct val="100000"/>
              </a:lnSpc>
            </a:pPr>
            <a:r>
              <a:rPr lang="en-US" sz="1800"/>
              <a:t>Bay of Fundy Cove Site- Classic rocky shore with some steep cliff areas that face the Bay of Fundy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892EE-B5CD-E46B-F425-84D02D4E0B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5FD0C64-2882-1AF1-27AD-10CB22C3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B7F8E37-F288-D382-79D7-19A14911E404}"/>
              </a:ext>
            </a:extLst>
          </p:cNvPr>
          <p:cNvSpPr txBox="1">
            <a:spLocks/>
          </p:cNvSpPr>
          <p:nvPr/>
        </p:nvSpPr>
        <p:spPr>
          <a:xfrm>
            <a:off x="434502" y="6356350"/>
            <a:ext cx="1251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57948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8EA790-0AAA-D450-4C51-B2C1EF4D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17894-3C93-0488-656E-D567B5F1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01ACF-5694-21B5-D987-F61881A40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509"/>
            <a:ext cx="7375161" cy="6855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4175F-E416-6DE0-886B-20E4992AA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821" y="1"/>
            <a:ext cx="5406021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37F19E6-5BA1-9958-76B1-F901294D2856}"/>
              </a:ext>
            </a:extLst>
          </p:cNvPr>
          <p:cNvSpPr txBox="1">
            <a:spLocks/>
          </p:cNvSpPr>
          <p:nvPr/>
        </p:nvSpPr>
        <p:spPr>
          <a:xfrm>
            <a:off x="10522215" y="6414716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2FE6F6C-24BD-6E86-3F70-6E786AA4649A}"/>
              </a:ext>
            </a:extLst>
          </p:cNvPr>
          <p:cNvSpPr txBox="1">
            <a:spLocks/>
          </p:cNvSpPr>
          <p:nvPr/>
        </p:nvSpPr>
        <p:spPr>
          <a:xfrm>
            <a:off x="4191000" y="6335950"/>
            <a:ext cx="4114800" cy="537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chemeClr val="bg1"/>
                </a:solidFill>
              </a:rPr>
              <a:t>Deadmans</a:t>
            </a:r>
            <a:r>
              <a:rPr lang="en-US">
                <a:solidFill>
                  <a:schemeClr val="bg1"/>
                </a:solidFill>
              </a:rPr>
              <a:t> Head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52226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E7EDD2-C74B-A2C2-BA51-D436B326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7937C-E43D-2228-00ED-98924BFD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rocky beach with a body of water in the background&#10;&#10;Description automatically generated">
            <a:extLst>
              <a:ext uri="{FF2B5EF4-FFF2-40B4-BE49-F238E27FC236}">
                <a16:creationId xmlns:a16="http://schemas.microsoft.com/office/drawing/2014/main" id="{0234ADC8-D327-4631-DF31-261E7623B1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078" y="3937"/>
            <a:ext cx="7123889" cy="6862864"/>
          </a:xfrm>
          <a:prstGeom prst="rect">
            <a:avLst/>
          </a:prstGeom>
        </p:spPr>
      </p:pic>
      <p:pic>
        <p:nvPicPr>
          <p:cNvPr id="5" name="Picture 4" descr="A group of people standing on a rocky beach&#10;&#10;Description automatically generated">
            <a:extLst>
              <a:ext uri="{FF2B5EF4-FFF2-40B4-BE49-F238E27FC236}">
                <a16:creationId xmlns:a16="http://schemas.microsoft.com/office/drawing/2014/main" id="{23E224C6-89C9-E62E-07AD-1C0BB8D68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4229" y="860897"/>
            <a:ext cx="6879075" cy="51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>
                <a:solidFill>
                  <a:schemeClr val="tx1"/>
                </a:solidFill>
              </a:rPr>
              <a:t>Methods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896F46"/>
          </a:solidFill>
          <a:ln w="38100" cap="rnd">
            <a:solidFill>
              <a:srgbClr val="896F4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879B-7534-4AE1-813D-DDCAD3281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800100" indent="-514350" algn="l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Literature Review</a:t>
            </a:r>
          </a:p>
          <a:p>
            <a:pPr marL="800100" indent="-514350" algn="l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5 Site Visits</a:t>
            </a:r>
          </a:p>
          <a:p>
            <a:pPr marL="800100" indent="-514350" algn="l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Species Identification</a:t>
            </a:r>
          </a:p>
          <a:p>
            <a:pPr marL="800100" indent="-514350" algn="l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Transects &amp; Quadrats</a:t>
            </a:r>
          </a:p>
          <a:p>
            <a:pPr marL="800100" indent="-514350" algn="l">
              <a:buFont typeface="+mj-lt"/>
              <a:buAutoNum type="arabicPeriod"/>
            </a:pPr>
            <a:r>
              <a:rPr lang="en-US" err="1">
                <a:solidFill>
                  <a:schemeClr val="tx1"/>
                </a:solidFill>
              </a:rPr>
              <a:t>iNaturalist</a:t>
            </a:r>
            <a:endParaRPr lang="en-US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D2A98-6B29-7A56-B8B4-66A6BA709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F8EAE3-6A22-2AFE-1165-92E246C30564}"/>
              </a:ext>
            </a:extLst>
          </p:cNvPr>
          <p:cNvSpPr txBox="1">
            <a:spLocks/>
          </p:cNvSpPr>
          <p:nvPr/>
        </p:nvSpPr>
        <p:spPr>
          <a:xfrm>
            <a:off x="10522215" y="6414716"/>
            <a:ext cx="1371600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fld id="{2C18C1E5-FB55-42F5-BD6D-9CC153FCDBE6}" type="slidenum">
              <a:rPr lang="en-US" smtClean="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33E2AC7-5EFA-F579-A601-32941A72E223}"/>
              </a:ext>
            </a:extLst>
          </p:cNvPr>
          <p:cNvSpPr txBox="1">
            <a:spLocks/>
          </p:cNvSpPr>
          <p:nvPr/>
        </p:nvSpPr>
        <p:spPr>
          <a:xfrm>
            <a:off x="434502" y="6356350"/>
            <a:ext cx="12516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220143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1A374"/>
          </a:solidFill>
          <a:ln w="38100" cap="rnd">
            <a:solidFill>
              <a:srgbClr val="C1A37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5C44F-00C7-8EEB-9BE2-2CA03DE2B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107160"/>
            <a:ext cx="5006741" cy="3083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Beach One: </a:t>
            </a:r>
            <a:r>
              <a:rPr lang="en-CA" dirty="0"/>
              <a:t>3 transects; 6 sampling points each</a:t>
            </a:r>
          </a:p>
          <a:p>
            <a:pPr marL="0" indent="0">
              <a:buNone/>
            </a:pPr>
            <a:r>
              <a:rPr lang="en-CA" sz="3200" b="1" dirty="0"/>
              <a:t>Beach Two: </a:t>
            </a:r>
            <a:r>
              <a:rPr lang="en-CA" dirty="0"/>
              <a:t>2 transects; 6 sampling points each</a:t>
            </a:r>
          </a:p>
          <a:p>
            <a:pPr marL="0" indent="0">
              <a:buNone/>
            </a:pPr>
            <a:r>
              <a:rPr lang="en-CA" sz="3200" b="1" dirty="0"/>
              <a:t>Cove: </a:t>
            </a:r>
            <a:r>
              <a:rPr lang="en-CA" dirty="0"/>
              <a:t>1 transect; 12 sampling points</a:t>
            </a:r>
          </a:p>
          <a:p>
            <a:pPr marL="0" indent="0">
              <a:buNone/>
            </a:pPr>
            <a:r>
              <a:rPr lang="en-CA" dirty="0"/>
              <a:t>Sampled algal and invertebrate species at each sampling point using </a:t>
            </a:r>
            <a:r>
              <a:rPr lang="en-CA" dirty="0" err="1"/>
              <a:t>quadrats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304DD7-9999-C096-D9AE-C9AD7A294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2" r="-4" b="-905"/>
          <a:stretch/>
        </p:blipFill>
        <p:spPr>
          <a:xfrm>
            <a:off x="6023800" y="761809"/>
            <a:ext cx="5497790" cy="5870796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1028" name="Picture 4" descr="No description available.">
            <a:extLst>
              <a:ext uri="{FF2B5EF4-FFF2-40B4-BE49-F238E27FC236}">
                <a16:creationId xmlns:a16="http://schemas.microsoft.com/office/drawing/2014/main" id="{332C0E0F-4E76-02E1-2348-D70881F76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6821" y="3252294"/>
            <a:ext cx="2766112" cy="28877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CCAD1-0311-B889-6B29-008DDB18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165607" y="136525"/>
            <a:ext cx="2908748" cy="3001408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AAB28D-0776-99E2-D63C-5F8A3346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5775710" cy="1492271"/>
          </a:xfrm>
        </p:spPr>
        <p:txBody>
          <a:bodyPr anchor="b">
            <a:normAutofit/>
          </a:bodyPr>
          <a:lstStyle/>
          <a:p>
            <a:pPr algn="l"/>
            <a:r>
              <a:rPr lang="en-CA"/>
              <a:t>Transects &amp; Quadrats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6A31F-1810-2234-4D80-043DCEC5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2215" y="6414716"/>
            <a:ext cx="1371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B5D90ED-8657-F23E-CC3E-2EC68C95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err="1"/>
              <a:t>Deadmans</a:t>
            </a:r>
            <a:r>
              <a:rPr lang="en-US"/>
              <a:t> Head</a:t>
            </a:r>
            <a:br>
              <a:rPr lang="en-US"/>
            </a:br>
            <a:r>
              <a:rPr lang="en-US"/>
              <a:t>Living Laboratory</a:t>
            </a:r>
          </a:p>
        </p:txBody>
      </p:sp>
    </p:spTree>
    <p:extLst>
      <p:ext uri="{BB962C8B-B14F-4D97-AF65-F5344CB8AC3E}">
        <p14:creationId xmlns:p14="http://schemas.microsoft.com/office/powerpoint/2010/main" val="40616382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30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fef950-2bf7-4817-aafd-5ff91e3e1879">
      <Terms xmlns="http://schemas.microsoft.com/office/infopath/2007/PartnerControls"/>
    </lcf76f155ced4ddcb4097134ff3c332f>
    <TaxCatchAll xmlns="2935f048-a767-4bf5-85ef-2aa0c3abc1f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3544134D97A1499426586E2F2C1722" ma:contentTypeVersion="14" ma:contentTypeDescription="Create a new document." ma:contentTypeScope="" ma:versionID="bbaa70263e93165d7f7b0362d79adde1">
  <xsd:schema xmlns:xsd="http://www.w3.org/2001/XMLSchema" xmlns:xs="http://www.w3.org/2001/XMLSchema" xmlns:p="http://schemas.microsoft.com/office/2006/metadata/properties" xmlns:ns2="18fef950-2bf7-4817-aafd-5ff91e3e1879" xmlns:ns3="2935f048-a767-4bf5-85ef-2aa0c3abc1f4" targetNamespace="http://schemas.microsoft.com/office/2006/metadata/properties" ma:root="true" ma:fieldsID="a2ae7ba478100b4c579849ad725403d0" ns2:_="" ns3:_="">
    <xsd:import namespace="18fef950-2bf7-4817-aafd-5ff91e3e1879"/>
    <xsd:import namespace="2935f048-a767-4bf5-85ef-2aa0c3abc1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ef950-2bf7-4817-aafd-5ff91e3e18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af6f982-594c-4b58-ae44-b83faed3c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5f048-a767-4bf5-85ef-2aa0c3abc1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796c385-e8b5-482b-8782-bb28c5e0861a}" ma:internalName="TaxCatchAll" ma:showField="CatchAllData" ma:web="2935f048-a767-4bf5-85ef-2aa0c3abc1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AD9EFA-E074-4C2F-8F25-BF862B8AB684}">
  <ds:schemaRefs>
    <ds:schemaRef ds:uri="http://schemas.microsoft.com/office/2006/metadata/properties"/>
    <ds:schemaRef ds:uri="http://www.w3.org/2000/xmlns/"/>
    <ds:schemaRef ds:uri="18fef950-2bf7-4817-aafd-5ff91e3e1879"/>
    <ds:schemaRef ds:uri="http://schemas.microsoft.com/office/infopath/2007/PartnerControls"/>
    <ds:schemaRef ds:uri="2935f048-a767-4bf5-85ef-2aa0c3abc1f4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416BED95-C947-4A52-9B1C-8FC6C7388E9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8fef950-2bf7-4817-aafd-5ff91e3e1879"/>
    <ds:schemaRef ds:uri="2935f048-a767-4bf5-85ef-2aa0c3abc1f4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A49B05-820E-4F16-BCC1-12B2E13002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1223</Words>
  <Application>Microsoft Macintosh PowerPoint</Application>
  <PresentationFormat>Widescreen</PresentationFormat>
  <Paragraphs>338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Abadi</vt:lpstr>
      <vt:lpstr>Aldhabi</vt:lpstr>
      <vt:lpstr>Arial</vt:lpstr>
      <vt:lpstr>Arial,Sans-Serif</vt:lpstr>
      <vt:lpstr>Calibri</vt:lpstr>
      <vt:lpstr>The Hand Black</vt:lpstr>
      <vt:lpstr>The Serif Hand Black</vt:lpstr>
      <vt:lpstr>SketchyVTI</vt:lpstr>
      <vt:lpstr>Deadmans Head Living Laboratory</vt:lpstr>
      <vt:lpstr>Outline</vt:lpstr>
      <vt:lpstr>Introduction</vt:lpstr>
      <vt:lpstr>Introduction</vt:lpstr>
      <vt:lpstr>Site information </vt:lpstr>
      <vt:lpstr>PowerPoint Presentation</vt:lpstr>
      <vt:lpstr>PowerPoint Presentation</vt:lpstr>
      <vt:lpstr>Methods</vt:lpstr>
      <vt:lpstr>Transects &amp; Quadrats</vt:lpstr>
      <vt:lpstr>Field Research Dates</vt:lpstr>
      <vt:lpstr>Results – Time Spent</vt:lpstr>
      <vt:lpstr>Results – Species Identified</vt:lpstr>
      <vt:lpstr>Drone Imagery</vt:lpstr>
      <vt:lpstr>Beach 1</vt:lpstr>
      <vt:lpstr>Beach 1 (TIR)</vt:lpstr>
      <vt:lpstr>Cove</vt:lpstr>
      <vt:lpstr>Cove (TIR)</vt:lpstr>
      <vt:lpstr>Elevation Data</vt:lpstr>
      <vt:lpstr>Beach One Invertebrate</vt:lpstr>
      <vt:lpstr>Beach One Seaweed</vt:lpstr>
      <vt:lpstr>Beach One Summary </vt:lpstr>
      <vt:lpstr>Beach Two Invertebrate</vt:lpstr>
      <vt:lpstr>Beach Two Seaweed</vt:lpstr>
      <vt:lpstr>Beach TWO Summary </vt:lpstr>
      <vt:lpstr>Summary of Both beaches </vt:lpstr>
      <vt:lpstr>Cove Invertebrate</vt:lpstr>
      <vt:lpstr>Cove Seaweed</vt:lpstr>
      <vt:lpstr>Cove Summary </vt:lpstr>
      <vt:lpstr>INaturalist</vt:lpstr>
      <vt:lpstr>Species Review </vt:lpstr>
      <vt:lpstr>Climate Change Species Review</vt:lpstr>
      <vt:lpstr>Climate Change Species Review</vt:lpstr>
      <vt:lpstr>Future Impacts</vt:lpstr>
      <vt:lpstr>Future Impacts</vt:lpstr>
      <vt:lpstr>Future Plans &amp; Considerations</vt:lpstr>
      <vt:lpstr>Future Plans &amp; Considerations</vt:lpstr>
      <vt:lpstr>Future Plans &amp; Considerations</vt:lpstr>
      <vt:lpstr>Limitations</vt:lpstr>
      <vt:lpstr>Conclusion</vt:lpstr>
      <vt:lpstr>Acknowledgements</vt:lpstr>
      <vt:lpstr>Acknowledgements</vt:lpstr>
      <vt:lpstr>Thank you! 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Deadmans Head Living Laboratory</dc:title>
  <dc:creator>Allysia Murphy</dc:creator>
  <cp:lastModifiedBy>King, Timothy</cp:lastModifiedBy>
  <cp:revision>8</cp:revision>
  <dcterms:created xsi:type="dcterms:W3CDTF">2023-11-26T18:45:04Z</dcterms:created>
  <dcterms:modified xsi:type="dcterms:W3CDTF">2024-01-02T20:47:25Z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